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7"/>
  </p:notesMasterIdLst>
  <p:sldIdLst>
    <p:sldId id="339" r:id="rId5"/>
    <p:sldId id="332" r:id="rId6"/>
    <p:sldId id="256" r:id="rId8"/>
    <p:sldId id="263" r:id="rId9"/>
    <p:sldId id="259" r:id="rId10"/>
    <p:sldId id="262" r:id="rId11"/>
    <p:sldId id="340" r:id="rId12"/>
    <p:sldId id="266" r:id="rId13"/>
    <p:sldId id="341" r:id="rId14"/>
    <p:sldId id="342" r:id="rId15"/>
    <p:sldId id="335" r:id="rId16"/>
    <p:sldId id="334" r:id="rId17"/>
    <p:sldId id="337" r:id="rId18"/>
    <p:sldId id="276" r:id="rId19"/>
    <p:sldId id="294" r:id="rId20"/>
    <p:sldId id="327" r:id="rId21"/>
    <p:sldId id="275" r:id="rId22"/>
    <p:sldId id="296" r:id="rId23"/>
    <p:sldId id="295" r:id="rId24"/>
    <p:sldId id="274" r:id="rId25"/>
    <p:sldId id="297" r:id="rId26"/>
    <p:sldId id="338" r:id="rId27"/>
    <p:sldId id="298" r:id="rId28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00FF"/>
    <a:srgbClr val="99FF66"/>
    <a:srgbClr val="2F350B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 b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 b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2969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3891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3993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4096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4198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4301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4403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4505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4608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4710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4813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3072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4915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5017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5120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3174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3277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3379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3481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3584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3686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b="0" dirty="0"/>
            </a:fld>
            <a:endParaRPr lang="en-US" sz="1200" b="0" dirty="0"/>
          </a:p>
        </p:txBody>
      </p:sp>
      <p:sp>
        <p:nvSpPr>
          <p:cNvPr id="3789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8" name="Freeform 3"/>
            <p:cNvSpPr/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" name="Freeform 5"/>
          <p:cNvSpPr/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148" name="Group 6"/>
          <p:cNvGrpSpPr/>
          <p:nvPr/>
        </p:nvGrpSpPr>
        <p:grpSpPr>
          <a:xfrm>
            <a:off x="-1587" y="6034088"/>
            <a:ext cx="7845425" cy="850900"/>
            <a:chOff x="0" y="3792"/>
            <a:chExt cx="4942" cy="536"/>
          </a:xfrm>
        </p:grpSpPr>
        <p:sp>
          <p:nvSpPr>
            <p:cNvPr id="32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162" name="Group 8"/>
            <p:cNvGrpSpPr/>
            <p:nvPr userDrawn="1"/>
          </p:nvGrpSpPr>
          <p:grpSpPr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35" name="Freeform 9"/>
              <p:cNvSpPr/>
              <p:nvPr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0"/>
              <p:cNvSpPr/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1"/>
              <p:cNvSpPr/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2"/>
              <p:cNvSpPr/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3"/>
              <p:cNvSpPr/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49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" name="Freeform 16"/>
            <p:cNvSpPr/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21"/>
            <p:cNvSpPr/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7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2" name="Chim hot2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audio" Target="../media/audio1.wav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1" name="Freeform 3"/>
            <p:cNvSpPr/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2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3" name="Freeform 5"/>
          <p:cNvSpPr/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100" name="Group 6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055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114" name="Group 8"/>
            <p:cNvGrpSpPr/>
            <p:nvPr userDrawn="1"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57" name="Freeform 9"/>
              <p:cNvSpPr/>
              <p:nvPr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8" name="Freeform 10"/>
              <p:cNvSpPr/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9" name="Freeform 11"/>
              <p:cNvSpPr/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0" name="Freeform 12"/>
              <p:cNvSpPr/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1" name="Freeform 13"/>
              <p:cNvSpPr/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62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01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64" name="Freeform 16"/>
            <p:cNvSpPr/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5" name="Freeform 17"/>
            <p:cNvSpPr/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6" name="Freeform 18"/>
            <p:cNvSpPr/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7" name="Freeform 19"/>
            <p:cNvSpPr/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8" name="Freeform 20"/>
            <p:cNvSpPr/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9" name="Freeform 21"/>
            <p:cNvSpPr/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7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103" name="Rectangle 2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6491288"/>
            <a:ext cx="76962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lvl="0" algn="l" eaLnBrk="1" hangingPunct="1">
              <a:spcBef>
                <a:spcPct val="50000"/>
              </a:spcBef>
            </a:pPr>
            <a:r>
              <a:rPr b="0" dirty="0">
                <a:latin typeface=".VnArial" pitchFamily="34" charset="0"/>
              </a:rPr>
              <a:t>§inh TiÕn Phan - §T:04.8768998 -Email: Dinhtienphan2003@yahoo.com</a:t>
            </a:r>
            <a:endParaRPr b="0" dirty="0">
              <a:latin typeface=".Vn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lus/>
    <p:sndAc>
      <p:stSnd loop="1">
        <p:snd r:embed="rId12" name="Chim hot2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GIF"/><Relationship Id="rId1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image" Target="../media/image38.jpeg"/><Relationship Id="rId7" Type="http://schemas.openxmlformats.org/officeDocument/2006/relationships/image" Target="../media/image37.jpeg"/><Relationship Id="rId6" Type="http://schemas.openxmlformats.org/officeDocument/2006/relationships/hyperlink" Target="http://images.google.com.vn/imgres?imgurl=http://images.family.channelvn.net/Images/Uploaded/Share/2008/10/20081006115551479/081007AFSK10lhoathienly.jpg&amp;imgrefurl=http://afamily.channelvn.net/20081006115551479tm0ca88/Chua-benh-bang-hoa-thien-ly&amp;usg=__TNE0P4DSxIN4oosbPS3kkCVzBaM=&amp;h=500&amp;w=400&amp;sz=24&amp;hl=vi&amp;start=4&amp;tbnid=hvRZQ6DQVhEodM:&amp;tbnh=130&amp;tbnw=104&amp;prev=/images%3Fq%3Dhoa%2Bthien%2Bly%26gbv%3D2%26hl%3Dvi%26sa%3DG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GIF"/><Relationship Id="rId8" Type="http://schemas.openxmlformats.org/officeDocument/2006/relationships/image" Target="../media/image33.jpeg"/><Relationship Id="rId7" Type="http://schemas.openxmlformats.org/officeDocument/2006/relationships/image" Target="../media/image22.jpeg"/><Relationship Id="rId6" Type="http://schemas.openxmlformats.org/officeDocument/2006/relationships/slide" Target="slide15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26.xml"/><Relationship Id="rId11" Type="http://schemas.openxmlformats.org/officeDocument/2006/relationships/audio" Target="../media/audio1.wav"/><Relationship Id="rId10" Type="http://schemas.openxmlformats.org/officeDocument/2006/relationships/image" Target="../media/image5.jpeg"/><Relationship Id="rId1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5.jpeg"/><Relationship Id="rId7" Type="http://schemas.openxmlformats.org/officeDocument/2006/relationships/image" Target="../media/image22.jpeg"/><Relationship Id="rId6" Type="http://schemas.openxmlformats.org/officeDocument/2006/relationships/slide" Target="slide15.xml"/><Relationship Id="rId5" Type="http://schemas.openxmlformats.org/officeDocument/2006/relationships/image" Target="../media/image27.png"/><Relationship Id="rId4" Type="http://schemas.openxmlformats.org/officeDocument/2006/relationships/image" Target="../media/image24.jpeg"/><Relationship Id="rId3" Type="http://schemas.openxmlformats.org/officeDocument/2006/relationships/image" Target="../media/image26.png"/><Relationship Id="rId2" Type="http://schemas.openxmlformats.org/officeDocument/2006/relationships/oleObject" Target="../embeddings/oleObject2.bin"/><Relationship Id="rId11" Type="http://schemas.openxmlformats.org/officeDocument/2006/relationships/notesSlide" Target="../notesSlides/notesSlide13.xml"/><Relationship Id="rId10" Type="http://schemas.openxmlformats.org/officeDocument/2006/relationships/vmlDrawing" Target="../drawings/vmlDrawing2.v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microsoft.com/office/2007/relationships/media" Target="ppt/slides/DR.wav" TargetMode="External"/><Relationship Id="rId3" Type="http://schemas.openxmlformats.org/officeDocument/2006/relationships/audio" Target="ppt/slides/DR.wav" TargetMode="External"/><Relationship Id="rId2" Type="http://schemas.openxmlformats.org/officeDocument/2006/relationships/image" Target="../media/image46.GIF"/><Relationship Id="rId1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microsoft.com/office/2007/relationships/media" Target="ppt/slides/SR.wav" TargetMode="External"/><Relationship Id="rId3" Type="http://schemas.openxmlformats.org/officeDocument/2006/relationships/audio" Target="ppt/slides/SR.wav" TargetMode="External"/><Relationship Id="rId2" Type="http://schemas.openxmlformats.org/officeDocument/2006/relationships/image" Target="../media/image48.GIF"/><Relationship Id="rId1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.jpeg"/><Relationship Id="rId7" Type="http://schemas.openxmlformats.org/officeDocument/2006/relationships/slide" Target="slide18.xml"/><Relationship Id="rId6" Type="http://schemas.openxmlformats.org/officeDocument/2006/relationships/image" Target="../media/image20.jpeg"/><Relationship Id="rId5" Type="http://schemas.openxmlformats.org/officeDocument/2006/relationships/slide" Target="slide19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0" Type="http://schemas.openxmlformats.org/officeDocument/2006/relationships/notesSlide" Target="../notesSlides/notesSlide16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microsoft.com/office/2007/relationships/media" Target="ppt/slides/DR.wav" TargetMode="External"/><Relationship Id="rId3" Type="http://schemas.openxmlformats.org/officeDocument/2006/relationships/audio" Target="ppt/slides/DR.wav" TargetMode="External"/><Relationship Id="rId2" Type="http://schemas.openxmlformats.org/officeDocument/2006/relationships/image" Target="../media/image46.GIF"/><Relationship Id="rId1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microsoft.com/office/2007/relationships/media" Target="ppt/slides/SR.wav" TargetMode="External"/><Relationship Id="rId3" Type="http://schemas.openxmlformats.org/officeDocument/2006/relationships/audio" Target="ppt/slides/SR.wav" TargetMode="External"/><Relationship Id="rId2" Type="http://schemas.openxmlformats.org/officeDocument/2006/relationships/image" Target="../media/image48.GIF"/><Relationship Id="rId1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5.jpeg"/><Relationship Id="rId7" Type="http://schemas.openxmlformats.org/officeDocument/2006/relationships/slide" Target="slide2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slide" Target="slide23.xml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microsoft.com/office/2007/relationships/media" Target="ppt/slides/DR.wav" TargetMode="External"/><Relationship Id="rId3" Type="http://schemas.openxmlformats.org/officeDocument/2006/relationships/audio" Target="ppt/slides/DR.wav" TargetMode="External"/><Relationship Id="rId2" Type="http://schemas.openxmlformats.org/officeDocument/2006/relationships/image" Target="../media/image46.GIF"/><Relationship Id="rId1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microsoft.com/office/2007/relationships/media" Target="ppt/slides/SR.wav" TargetMode="External"/><Relationship Id="rId3" Type="http://schemas.openxmlformats.org/officeDocument/2006/relationships/audio" Target="ppt/slides/SR.wav" TargetMode="External"/><Relationship Id="rId2" Type="http://schemas.openxmlformats.org/officeDocument/2006/relationships/image" Target="../media/image48.GIF"/><Relationship Id="rId1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30.GIF"/><Relationship Id="rId1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1" descr="shutterstock_26852764 [Converted].png"/>
          <p:cNvPicPr>
            <a:picLocks noGrp="1" noChangeAspect="1"/>
          </p:cNvPicPr>
          <p:nvPr/>
        </p:nvPicPr>
        <p:blipFill>
          <a:blip r:embed="rId1"/>
          <a:srcRect l="8815" r="8321" b="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5"/>
          <p:cNvSpPr/>
          <p:nvPr/>
        </p:nvSpPr>
        <p:spPr>
          <a:xfrm>
            <a:off x="1066800" y="609600"/>
            <a:ext cx="7696200" cy="43503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Hoạt động : Khám phá khoa học</a:t>
            </a:r>
            <a:endParaRPr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Chủ đề: Thực vật</a:t>
            </a:r>
            <a:endParaRPr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rau xanh mà bé biết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Người soạn 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H La De Mlô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Lớp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chồi</a:t>
            </a:r>
            <a:endParaRPr sz="2400" dirty="0">
              <a:solidFill>
                <a:schemeClr val="tx1"/>
              </a:solidFill>
              <a:latin typeface=".VnTime" pitchFamily="34" charset="0"/>
            </a:endParaRPr>
          </a:p>
          <a:p>
            <a:pPr algn="l"/>
            <a:endParaRPr sz="2400" dirty="0">
              <a:solidFill>
                <a:schemeClr val="tx1"/>
              </a:solidFill>
              <a:latin typeface=".VnTime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CAG925K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685800"/>
            <a:ext cx="57150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3"/>
          <p:cNvSpPr/>
          <p:nvPr/>
        </p:nvSpPr>
        <p:spPr>
          <a:xfrm>
            <a:off x="1066800" y="5257800"/>
            <a:ext cx="7239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 chua</a:t>
            </a:r>
            <a:endParaRPr lang="en-US" sz="60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928812" y="4519613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928812" y="1928813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24688" y="4738688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7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24688" y="2157413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6705600"/>
            <a:ext cx="5638800" cy="19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9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00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48125" cy="190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j-ea"/>
                <a:cs typeface="+mj-cs"/>
              </a:rPr>
              <a:t>Mở rộng c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á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j-ea"/>
                <a:cs typeface="+mj-cs"/>
              </a:rPr>
              <a:t>c loại rau ăn hoa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itchFamily="34" charset="0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" pitchFamily="34" charset="0"/>
              <a:ea typeface="+mj-ea"/>
              <a:cs typeface="+mj-cs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4953000" y="1295400"/>
            <a:ext cx="4191000" cy="1752600"/>
            <a:chOff x="3120" y="816"/>
            <a:chExt cx="2640" cy="1104"/>
          </a:xfrm>
        </p:grpSpPr>
        <p:pic>
          <p:nvPicPr>
            <p:cNvPr id="16399" name="Picture 5" descr="images[19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20" y="816"/>
              <a:ext cx="1296" cy="11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0" name="Picture 6" descr="images[22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6" y="816"/>
              <a:ext cx="1344" cy="110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16"/>
          <p:cNvGrpSpPr/>
          <p:nvPr/>
        </p:nvGrpSpPr>
        <p:grpSpPr>
          <a:xfrm>
            <a:off x="3962400" y="3733800"/>
            <a:ext cx="5181600" cy="1809750"/>
            <a:chOff x="2496" y="2352"/>
            <a:chExt cx="3264" cy="1140"/>
          </a:xfrm>
        </p:grpSpPr>
        <p:pic>
          <p:nvPicPr>
            <p:cNvPr id="16397" name="Picture 3" descr="images[44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6" y="2352"/>
              <a:ext cx="1584" cy="11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8" name="Picture 7" descr="images[43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0" y="2352"/>
              <a:ext cx="1680" cy="112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4"/>
          <p:cNvGrpSpPr/>
          <p:nvPr/>
        </p:nvGrpSpPr>
        <p:grpSpPr>
          <a:xfrm>
            <a:off x="0" y="1295400"/>
            <a:ext cx="4648200" cy="1828800"/>
            <a:chOff x="0" y="816"/>
            <a:chExt cx="2928" cy="1152"/>
          </a:xfrm>
        </p:grpSpPr>
        <p:pic>
          <p:nvPicPr>
            <p:cNvPr id="16395" name="Picture 4" descr="images[2]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816"/>
              <a:ext cx="1440" cy="11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6" name="Picture 8" descr="081007AFSK10lhoathienly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816"/>
              <a:ext cx="1488" cy="11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465" name="Text Box 9"/>
          <p:cNvSpPr txBox="1"/>
          <p:nvPr/>
        </p:nvSpPr>
        <p:spPr>
          <a:xfrm>
            <a:off x="1066800" y="3124200"/>
            <a:ext cx="2667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200" dirty="0">
                <a:latin typeface="Arial" panose="020B0604020202020204" pitchFamily="34" charset="0"/>
              </a:rPr>
              <a:t>Hoa thiên lý</a:t>
            </a:r>
            <a:endParaRPr sz="3200" dirty="0">
              <a:latin typeface="Arial" panose="020B0604020202020204" pitchFamily="34" charset="0"/>
            </a:endParaRPr>
          </a:p>
        </p:txBody>
      </p:sp>
      <p:sp>
        <p:nvSpPr>
          <p:cNvPr id="19466" name="Text Box 10"/>
          <p:cNvSpPr txBox="1"/>
          <p:nvPr/>
        </p:nvSpPr>
        <p:spPr>
          <a:xfrm>
            <a:off x="6324600" y="309245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200" dirty="0">
                <a:latin typeface="Arial" panose="020B0604020202020204" pitchFamily="34" charset="0"/>
              </a:rPr>
              <a:t>Hoa b</a:t>
            </a:r>
            <a:r>
              <a:rPr sz="3200" dirty="0">
                <a:latin typeface=".VnTime" pitchFamily="34" charset="0"/>
              </a:rPr>
              <a:t>Ý</a:t>
            </a:r>
            <a:endParaRPr sz="3200" dirty="0">
              <a:latin typeface=".VnTime" pitchFamily="34" charset="0"/>
            </a:endParaRPr>
          </a:p>
        </p:txBody>
      </p:sp>
      <p:sp>
        <p:nvSpPr>
          <p:cNvPr id="19467" name="Text Box 11"/>
          <p:cNvSpPr txBox="1"/>
          <p:nvPr/>
        </p:nvSpPr>
        <p:spPr>
          <a:xfrm>
            <a:off x="5715000" y="5691188"/>
            <a:ext cx="225583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sz="3200" dirty="0">
                <a:latin typeface="Arial" panose="020B0604020202020204" pitchFamily="34" charset="0"/>
              </a:rPr>
              <a:t>Hoa mướp</a:t>
            </a:r>
            <a:endParaRPr sz="3200" dirty="0">
              <a:latin typeface="Arial" panose="020B0604020202020204" pitchFamily="34" charset="0"/>
            </a:endParaRPr>
          </a:p>
        </p:txBody>
      </p:sp>
      <p:pic>
        <p:nvPicPr>
          <p:cNvPr id="19468" name="Picture 12" descr="CAQRU1QH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733800"/>
            <a:ext cx="28956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9" name="Rectangle 13"/>
          <p:cNvSpPr/>
          <p:nvPr/>
        </p:nvSpPr>
        <p:spPr>
          <a:xfrm>
            <a:off x="990600" y="5562600"/>
            <a:ext cx="162718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sz="3600" dirty="0">
                <a:latin typeface="Arial" panose="020B0604020202020204" pitchFamily="34" charset="0"/>
              </a:rPr>
              <a:t>Hoa lơ</a:t>
            </a:r>
            <a:endParaRPr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5" grpId="0"/>
      <p:bldP spid="19466" grpId="0"/>
      <p:bldP spid="19467" grpId="0"/>
      <p:bldP spid="194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482" name="Picture 2" descr="CA0DQBQ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4800"/>
            <a:ext cx="28194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3"/>
          <p:cNvSpPr txBox="1"/>
          <p:nvPr/>
        </p:nvSpPr>
        <p:spPr>
          <a:xfrm>
            <a:off x="304800" y="6096000"/>
            <a:ext cx="868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solidFill>
                  <a:srgbClr val="0000FF"/>
                </a:solidFill>
                <a:latin typeface="Arial" panose="020B0604020202020204" pitchFamily="34" charset="0"/>
              </a:rPr>
              <a:t>So sánh điểm giống nhau khác nhau của 3 loại rau</a:t>
            </a:r>
            <a:endParaRPr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Picture 4" descr="cabbage_bapc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276600"/>
            <a:ext cx="3352800" cy="2838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7200"/>
            <a:ext cx="25908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8434" name="Picture 2" descr="Buomb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76600"/>
            <a:ext cx="5181600" cy="533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5" name="Group 3"/>
          <p:cNvGrpSpPr/>
          <p:nvPr/>
        </p:nvGrpSpPr>
        <p:grpSpPr>
          <a:xfrm>
            <a:off x="8793163" y="228600"/>
            <a:ext cx="198437" cy="6408738"/>
            <a:chOff x="5539" y="139"/>
            <a:chExt cx="125" cy="4037"/>
          </a:xfrm>
        </p:grpSpPr>
        <p:sp>
          <p:nvSpPr>
            <p:cNvPr id="18454" name="Rectangle 4"/>
            <p:cNvSpPr/>
            <p:nvPr/>
          </p:nvSpPr>
          <p:spPr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8455" name="Rectangle 5"/>
            <p:cNvSpPr/>
            <p:nvPr/>
          </p:nvSpPr>
          <p:spPr>
            <a:xfrm rot="-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0066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436" name="Group 6"/>
          <p:cNvGrpSpPr/>
          <p:nvPr/>
        </p:nvGrpSpPr>
        <p:grpSpPr>
          <a:xfrm>
            <a:off x="304800" y="6477000"/>
            <a:ext cx="8686800" cy="228600"/>
            <a:chOff x="260" y="4080"/>
            <a:chExt cx="5472" cy="144"/>
          </a:xfrm>
        </p:grpSpPr>
        <p:sp>
          <p:nvSpPr>
            <p:cNvPr id="18452" name="Rectangle 7"/>
            <p:cNvSpPr/>
            <p:nvPr/>
          </p:nvSpPr>
          <p:spPr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8453" name="Rectangle 8"/>
            <p:cNvSpPr/>
            <p:nvPr/>
          </p:nvSpPr>
          <p:spPr>
            <a:xfrm rot="5400000" flipV="1">
              <a:off x="2913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437" name="Group 9"/>
          <p:cNvGrpSpPr/>
          <p:nvPr/>
        </p:nvGrpSpPr>
        <p:grpSpPr>
          <a:xfrm>
            <a:off x="177800" y="354013"/>
            <a:ext cx="203200" cy="6503987"/>
            <a:chOff x="112" y="145"/>
            <a:chExt cx="128" cy="4097"/>
          </a:xfrm>
        </p:grpSpPr>
        <p:sp>
          <p:nvSpPr>
            <p:cNvPr id="18450" name="Rectangle 10"/>
            <p:cNvSpPr/>
            <p:nvPr/>
          </p:nvSpPr>
          <p:spPr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8451" name="Rectangle 11"/>
            <p:cNvSpPr/>
            <p:nvPr/>
          </p:nvSpPr>
          <p:spPr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0" hangingPunct="0"/>
              <a:endParaRPr lang="vi-VN" altLang="x-none" sz="2400" b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8448" name="Rectangle 13"/>
            <p:cNvSpPr/>
            <p:nvPr/>
          </p:nvSpPr>
          <p:spPr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8449" name="Rectangle 14"/>
            <p:cNvSpPr/>
            <p:nvPr/>
          </p:nvSpPr>
          <p:spPr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006600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18439" name="Picture 15" descr="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00" y="3276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16" descr="BIRD_1~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95400" y="3200400"/>
            <a:ext cx="809625" cy="742950"/>
          </a:xfrm>
          <a:noFill/>
          <a:ln>
            <a:noFill/>
          </a:ln>
        </p:spPr>
      </p:pic>
      <p:pic>
        <p:nvPicPr>
          <p:cNvPr id="18441" name="Picture 17" descr="BUTTER~1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114800" y="5486400"/>
            <a:ext cx="1000125" cy="647700"/>
          </a:xfrm>
          <a:noFill/>
          <a:ln>
            <a:noFill/>
          </a:ln>
        </p:spPr>
      </p:pic>
      <p:sp>
        <p:nvSpPr>
          <p:cNvPr id="21522" name="Text Box 18"/>
          <p:cNvSpPr txBox="1"/>
          <p:nvPr/>
        </p:nvSpPr>
        <p:spPr>
          <a:xfrm>
            <a:off x="685800" y="6172200"/>
            <a:ext cx="7696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0" dirty="0">
                <a:latin typeface=".VnArial" pitchFamily="34" charset="0"/>
              </a:rPr>
              <a:t>T</a:t>
            </a:r>
            <a:endParaRPr b="0" dirty="0">
              <a:latin typeface=".VnArial" pitchFamily="34" charset="0"/>
            </a:endParaRPr>
          </a:p>
        </p:txBody>
      </p:sp>
      <p:sp>
        <p:nvSpPr>
          <p:cNvPr id="18443" name="Rectangle 19"/>
          <p:cNvSpPr/>
          <p:nvPr/>
        </p:nvSpPr>
        <p:spPr>
          <a:xfrm>
            <a:off x="914400" y="1143000"/>
            <a:ext cx="7772400" cy="192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6600" dirty="0">
                <a:solidFill>
                  <a:srgbClr val="FF0000"/>
                </a:solidFill>
                <a:latin typeface="Arial" panose="020B0604020202020204" pitchFamily="34" charset="0"/>
              </a:rPr>
              <a:t>Trò chơi củng cố</a:t>
            </a:r>
            <a:endParaRPr sz="6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3600" dirty="0">
                <a:solidFill>
                  <a:srgbClr val="0000FF"/>
                </a:solidFill>
                <a:latin typeface="Arial" panose="020B0604020202020204" pitchFamily="34" charset="0"/>
              </a:rPr>
              <a:t>Tìm các rau không cùng loại</a:t>
            </a:r>
            <a:endParaRPr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1524" name="Picture 20" descr="imag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3886200"/>
            <a:ext cx="11430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5" name="Picture 21" descr="images[22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4267200"/>
            <a:ext cx="1905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6" name="Picture 22" descr="sun16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200" y="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7" name="Picture 23" descr="cabbage_bapcai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4267200"/>
            <a:ext cx="2362200" cy="1314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lus/>
    <p:sndAc>
      <p:stSnd>
        <p:snd r:embed="rId11" name="Chim hot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2530" name="Object 2"/>
          <p:cNvGraphicFramePr/>
          <p:nvPr/>
        </p:nvGraphicFramePr>
        <p:xfrm>
          <a:off x="152400" y="228600"/>
          <a:ext cx="24384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4543425" imgH="4867275" progId="MSPhotoEd.3">
                  <p:embed/>
                </p:oleObj>
              </mc:Choice>
              <mc:Fallback>
                <p:oleObj name="" r:id="rId2" imgW="4543425" imgH="4867275" progId="MSPhotoEd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228600"/>
                        <a:ext cx="2438400" cy="312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1" name="Picture 3" descr="CAP0OAVB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91000"/>
            <a:ext cx="29718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657600"/>
            <a:ext cx="35814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5"/>
          <p:cNvSpPr txBox="1"/>
          <p:nvPr/>
        </p:nvSpPr>
        <p:spPr>
          <a:xfrm>
            <a:off x="2819400" y="228600"/>
            <a:ext cx="464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4400" b="0" dirty="0">
              <a:latin typeface="Times New Roman" panose="02020603050405020304" pitchFamily="18" charset="0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609600" y="3421063"/>
            <a:ext cx="1981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latin typeface="Arial" panose="020B0604020202020204" pitchFamily="34" charset="0"/>
              </a:rPr>
              <a:t>quả mướp</a:t>
            </a:r>
            <a:endParaRPr sz="2800" b="0" dirty="0">
              <a:latin typeface="Arial" panose="020B0604020202020204" pitchFamily="34" charset="0"/>
            </a:endParaRPr>
          </a:p>
        </p:txBody>
      </p:sp>
      <p:sp>
        <p:nvSpPr>
          <p:cNvPr id="22535" name="Text Box 7"/>
          <p:cNvSpPr txBox="1"/>
          <p:nvPr/>
        </p:nvSpPr>
        <p:spPr>
          <a:xfrm>
            <a:off x="3276600" y="3962400"/>
            <a:ext cx="19050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latin typeface="Arial" panose="020B0604020202020204" pitchFamily="34" charset="0"/>
              </a:rPr>
              <a:t>Củ su hào</a:t>
            </a:r>
            <a:endParaRPr sz="2800" b="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sz="2800" b="0" dirty="0">
              <a:latin typeface="Arial" panose="020B0604020202020204" pitchFamily="34" charset="0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6172200" y="2590800"/>
            <a:ext cx="22098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latin typeface="Arial" panose="020B0604020202020204" pitchFamily="34" charset="0"/>
              </a:rPr>
              <a:t>quả cà tím</a:t>
            </a:r>
            <a:endParaRPr sz="2800" b="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sz="2800" b="0" dirty="0">
              <a:latin typeface="Arial" panose="020B0604020202020204" pitchFamily="34" charset="0"/>
            </a:endParaRPr>
          </a:p>
        </p:txBody>
      </p:sp>
      <p:sp>
        <p:nvSpPr>
          <p:cNvPr id="22537" name="Text Box 9"/>
          <p:cNvSpPr txBox="1"/>
          <p:nvPr/>
        </p:nvSpPr>
        <p:spPr>
          <a:xfrm>
            <a:off x="6324600" y="5895975"/>
            <a:ext cx="2736850" cy="793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latin typeface="Arial" panose="020B0604020202020204" pitchFamily="34" charset="0"/>
              </a:rPr>
              <a:t>quả mướp đắng</a:t>
            </a:r>
            <a:endParaRPr sz="2800" b="0" dirty="0">
              <a:latin typeface="Arial" panose="020B0604020202020204" pitchFamily="34" charset="0"/>
            </a:endParaRPr>
          </a:p>
          <a:p>
            <a:pPr algn="l"/>
            <a:endParaRPr b="0" dirty="0">
              <a:latin typeface="Arial" panose="020B0604020202020204" pitchFamily="34" charset="0"/>
            </a:endParaRPr>
          </a:p>
        </p:txBody>
      </p:sp>
      <p:sp>
        <p:nvSpPr>
          <p:cNvPr id="22538" name="Text Box 10"/>
          <p:cNvSpPr txBox="1"/>
          <p:nvPr/>
        </p:nvSpPr>
        <p:spPr>
          <a:xfrm>
            <a:off x="457200" y="6064250"/>
            <a:ext cx="27432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latin typeface="Arial" panose="020B0604020202020204" pitchFamily="34" charset="0"/>
              </a:rPr>
              <a:t>quả dưa chuột</a:t>
            </a:r>
            <a:endParaRPr sz="2800" b="0" dirty="0">
              <a:latin typeface="Arial" panose="020B0604020202020204" pitchFamily="34" charset="0"/>
            </a:endParaRPr>
          </a:p>
          <a:p>
            <a:pPr algn="l"/>
            <a:endParaRPr b="0" dirty="0">
              <a:latin typeface="Arial" panose="020B0604020202020204" pitchFamily="34" charset="0"/>
            </a:endParaRPr>
          </a:p>
        </p:txBody>
      </p:sp>
      <p:pic>
        <p:nvPicPr>
          <p:cNvPr id="22540" name="Picture 12" descr="imag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762000"/>
            <a:ext cx="2514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Picture 13" descr="Pic64907[1]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152400"/>
            <a:ext cx="34290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6" grpId="0"/>
      <p:bldP spid="22537" grpId="0"/>
      <p:bldP spid="225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0" y="914400"/>
            <a:ext cx="883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FF00FF"/>
                </a:solidFill>
                <a:latin typeface="Arial" panose="020B0604020202020204" pitchFamily="34" charset="0"/>
              </a:rPr>
              <a:t>Bạn giỏi quá! thưởng cho bạn bó hoa này</a:t>
            </a:r>
            <a:endParaRPr sz="280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pic>
        <p:nvPicPr>
          <p:cNvPr id="23555" name="Picture 3" descr="love_9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4724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DR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2400" y="708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5"/>
          <p:cNvSpPr/>
          <p:nvPr/>
        </p:nvSpPr>
        <p:spPr>
          <a:xfrm>
            <a:off x="2667000" y="5689600"/>
            <a:ext cx="5946775" cy="809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50000"/>
              </a:spcBef>
            </a:pPr>
            <a:r>
              <a:rPr sz="2000" b="0" dirty="0">
                <a:solidFill>
                  <a:srgbClr val="FF00FF"/>
                </a:solidFill>
                <a:latin typeface="Arial" panose="020B0604020202020204" pitchFamily="34" charset="0"/>
              </a:rPr>
              <a:t>Chọn đúng kích vào mặt cười thì tiếp đến slide mới</a:t>
            </a:r>
            <a:endParaRPr sz="2000" b="0"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b="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7" fill="hold"/>
                                        <p:tgtEl>
                                          <p:spTgt spid="23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6"/>
                </p:tgtEl>
              </p:cMediaNode>
            </p:audio>
          </p:childTnLst>
        </p:cTn>
      </p:par>
    </p:tnLst>
    <p:bldLst>
      <p:bldP spid="235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24578" name="Picture 2" descr="smiley_5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81200"/>
            <a:ext cx="3733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3"/>
          <p:cNvSpPr txBox="1"/>
          <p:nvPr/>
        </p:nvSpPr>
        <p:spPr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Arial" panose="020B0604020202020204" pitchFamily="34" charset="0"/>
              </a:rPr>
              <a:t>Sai rồi ! bạn làm lại đi</a:t>
            </a:r>
            <a:endParaRPr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4580" name="SR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723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Rectangle 5"/>
          <p:cNvSpPr/>
          <p:nvPr/>
        </p:nvSpPr>
        <p:spPr>
          <a:xfrm>
            <a:off x="1905000" y="5384800"/>
            <a:ext cx="574833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50000"/>
              </a:spcBef>
            </a:pPr>
            <a:r>
              <a:rPr sz="2000" b="0" dirty="0">
                <a:solidFill>
                  <a:srgbClr val="FF00FF"/>
                </a:solidFill>
                <a:latin typeface="Arial" panose="020B0604020202020204" pitchFamily="34" charset="0"/>
              </a:rPr>
              <a:t>Nếu chọn sai kích vào mặt mếu thì trở về slide cũ</a:t>
            </a:r>
            <a:endParaRPr sz="2000" b="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  <p:bldLst>
      <p:bldP spid="245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8674" name="Picture 2" descr="khoai-DL-to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6200"/>
            <a:ext cx="3200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CAIM5XST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819400"/>
            <a:ext cx="27432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4" descr="CAK56J4H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28600"/>
            <a:ext cx="32004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CAS9MZ4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04800"/>
            <a:ext cx="35814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6"/>
          <p:cNvSpPr/>
          <p:nvPr/>
        </p:nvSpPr>
        <p:spPr>
          <a:xfrm>
            <a:off x="1295400" y="228600"/>
            <a:ext cx="7391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4400" b="0" dirty="0">
              <a:latin typeface="Arial" panose="020B0604020202020204" pitchFamily="34" charset="0"/>
            </a:endParaRPr>
          </a:p>
        </p:txBody>
      </p:sp>
      <p:sp>
        <p:nvSpPr>
          <p:cNvPr id="28679" name="Rectangle 7"/>
          <p:cNvSpPr/>
          <p:nvPr/>
        </p:nvSpPr>
        <p:spPr>
          <a:xfrm>
            <a:off x="1295400" y="2438400"/>
            <a:ext cx="236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latin typeface="Arial" panose="020B0604020202020204" pitchFamily="34" charset="0"/>
              </a:rPr>
              <a:t>Củ cải trắng</a:t>
            </a:r>
            <a:endParaRPr sz="2800" b="0" dirty="0">
              <a:latin typeface="Arial" panose="020B0604020202020204" pitchFamily="34" charset="0"/>
            </a:endParaRPr>
          </a:p>
        </p:txBody>
      </p:sp>
      <p:sp>
        <p:nvSpPr>
          <p:cNvPr id="28680" name="Rectangle 8"/>
          <p:cNvSpPr/>
          <p:nvPr/>
        </p:nvSpPr>
        <p:spPr>
          <a:xfrm>
            <a:off x="6705600" y="2514600"/>
            <a:ext cx="17668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latin typeface="Arial" panose="020B0604020202020204" pitchFamily="34" charset="0"/>
              </a:rPr>
              <a:t>Củ cà rốt</a:t>
            </a:r>
            <a:endParaRPr sz="2800" b="0" dirty="0">
              <a:latin typeface="Arial" panose="020B0604020202020204" pitchFamily="34" charset="0"/>
            </a:endParaRPr>
          </a:p>
        </p:txBody>
      </p:sp>
      <p:sp>
        <p:nvSpPr>
          <p:cNvPr id="28681" name="Rectangle 9"/>
          <p:cNvSpPr/>
          <p:nvPr/>
        </p:nvSpPr>
        <p:spPr>
          <a:xfrm>
            <a:off x="457200" y="6019800"/>
            <a:ext cx="22844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latin typeface="Arial" panose="020B0604020202020204" pitchFamily="34" charset="0"/>
              </a:rPr>
              <a:t>củ khoai lang</a:t>
            </a:r>
            <a:endParaRPr sz="2800" b="0" dirty="0">
              <a:latin typeface="Arial" panose="020B0604020202020204" pitchFamily="34" charset="0"/>
            </a:endParaRPr>
          </a:p>
        </p:txBody>
      </p:sp>
      <p:sp>
        <p:nvSpPr>
          <p:cNvPr id="28682" name="Rectangle 10"/>
          <p:cNvSpPr/>
          <p:nvPr/>
        </p:nvSpPr>
        <p:spPr>
          <a:xfrm>
            <a:off x="3581400" y="5562600"/>
            <a:ext cx="20843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sz="2800" b="0" dirty="0">
                <a:latin typeface="Arial" panose="020B0604020202020204" pitchFamily="34" charset="0"/>
              </a:rPr>
              <a:t>củ khoai tây</a:t>
            </a:r>
            <a:endParaRPr sz="2800" b="0" dirty="0">
              <a:latin typeface="Arial" panose="020B0604020202020204" pitchFamily="34" charset="0"/>
            </a:endParaRPr>
          </a:p>
        </p:txBody>
      </p:sp>
      <p:pic>
        <p:nvPicPr>
          <p:cNvPr id="28683" name="Picture 11" descr="CA4LWP2V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3429000"/>
            <a:ext cx="2667000" cy="258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4" name="Rectangle 12"/>
          <p:cNvSpPr/>
          <p:nvPr/>
        </p:nvSpPr>
        <p:spPr>
          <a:xfrm>
            <a:off x="6019800" y="5926138"/>
            <a:ext cx="2303463" cy="931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latin typeface="Arial" panose="020B0604020202020204" pitchFamily="34" charset="0"/>
              </a:rPr>
              <a:t>Rau cải trắng</a:t>
            </a:r>
            <a:endParaRPr sz="2800" b="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  <p:bldP spid="28681" grpId="0"/>
      <p:bldP spid="28682" grpId="0"/>
      <p:bldP spid="286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9698" name="Text Box 2"/>
          <p:cNvSpPr txBox="1"/>
          <p:nvPr/>
        </p:nvSpPr>
        <p:spPr>
          <a:xfrm>
            <a:off x="228600" y="914400"/>
            <a:ext cx="86106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Bạn giỏi quá! thưởng cho bạn bó hoa này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9699" name="Picture 3" descr="love_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33600"/>
            <a:ext cx="47244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DR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7162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Rectangle 6"/>
          <p:cNvSpPr/>
          <p:nvPr/>
        </p:nvSpPr>
        <p:spPr>
          <a:xfrm>
            <a:off x="1981200" y="5867400"/>
            <a:ext cx="594677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50000"/>
              </a:spcBef>
            </a:pPr>
            <a:r>
              <a:rPr sz="2000" b="0" dirty="0">
                <a:solidFill>
                  <a:srgbClr val="FF00FF"/>
                </a:solidFill>
                <a:latin typeface="Arial" panose="020B0604020202020204" pitchFamily="34" charset="0"/>
              </a:rPr>
              <a:t>Chọn đúng kích vào mặt cười thì tiếp đến slide mới</a:t>
            </a:r>
            <a:endParaRPr sz="2000" b="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7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audio>
          </p:childTnLst>
        </p:cTn>
      </p:par>
    </p:tnLst>
    <p:bldLst>
      <p:bldP spid="29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30722" name="Picture 2" descr="smiley_5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81200"/>
            <a:ext cx="3733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 Box 3"/>
          <p:cNvSpPr txBox="1"/>
          <p:nvPr/>
        </p:nvSpPr>
        <p:spPr>
          <a:xfrm>
            <a:off x="2133600" y="533400"/>
            <a:ext cx="4876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 dirty="0">
                <a:solidFill>
                  <a:srgbClr val="006600"/>
                </a:solidFill>
                <a:latin typeface="Arial" panose="020B0604020202020204" pitchFamily="34" charset="0"/>
              </a:rPr>
              <a:t>Sai rồi ! bạn làm lại đi</a:t>
            </a:r>
            <a:endParaRPr sz="3200" b="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sz="3200" b="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SR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Rectangle 5"/>
          <p:cNvSpPr/>
          <p:nvPr/>
        </p:nvSpPr>
        <p:spPr>
          <a:xfrm>
            <a:off x="1905000" y="5842000"/>
            <a:ext cx="574833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50000"/>
              </a:spcBef>
            </a:pPr>
            <a:r>
              <a:rPr sz="2000" b="0" dirty="0">
                <a:solidFill>
                  <a:srgbClr val="FF00FF"/>
                </a:solidFill>
                <a:latin typeface="Arial" panose="020B0604020202020204" pitchFamily="34" charset="0"/>
              </a:rPr>
              <a:t>Nếu chọn sai kích vào mặt mếu thì trở về slide cũ</a:t>
            </a:r>
            <a:endParaRPr sz="2000" b="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4"/>
                </p:tgtEl>
              </p:cMediaNode>
            </p:audio>
          </p:childTnLst>
        </p:cTn>
      </p:par>
    </p:tnLst>
    <p:bldLst>
      <p:bldP spid="307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491ce9233246e_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3"/>
          <p:cNvSpPr txBox="1"/>
          <p:nvPr/>
        </p:nvSpPr>
        <p:spPr>
          <a:xfrm>
            <a:off x="990600" y="838200"/>
            <a:ext cx="7620000" cy="532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4000" dirty="0">
                <a:solidFill>
                  <a:srgbClr val="0000FF"/>
                </a:solidFill>
                <a:latin typeface="Arial" panose="020B0604020202020204" pitchFamily="34" charset="0"/>
              </a:rPr>
              <a:t>* Cho trẻ đọc bài đồng dao về rau “ Họ rau” </a:t>
            </a:r>
            <a:endParaRPr sz="4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sz="4000" dirty="0">
                <a:solidFill>
                  <a:srgbClr val="0000FF"/>
                </a:solidFill>
                <a:latin typeface="Arial" panose="020B0604020202020204" pitchFamily="34" charset="0"/>
              </a:rPr>
              <a:t>Trò chuyện với trẻ về các loại rau mà trẻ biết</a:t>
            </a:r>
            <a:endParaRPr sz="4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sz="4000" dirty="0">
                <a:solidFill>
                  <a:srgbClr val="0000FF"/>
                </a:solidFill>
                <a:latin typeface="Arial" panose="020B0604020202020204" pitchFamily="34" charset="0"/>
              </a:rPr>
              <a:t>* Cho trẻ quan sát hình ảnh về các loài rau và đàm thoại</a:t>
            </a:r>
            <a:endParaRPr sz="4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sz="4000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             </a:t>
            </a:r>
            <a:endParaRPr sz="4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4578" name="Picture 2" descr="CA59UQT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2362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CA4LWP2V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83820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4" descr="CA9VYQC6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191000"/>
            <a:ext cx="25908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5" descr="images[38]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191000"/>
            <a:ext cx="27432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2" name="Text Box 6"/>
          <p:cNvSpPr txBox="1"/>
          <p:nvPr/>
        </p:nvSpPr>
        <p:spPr>
          <a:xfrm>
            <a:off x="533400" y="3276600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0" dirty="0">
                <a:latin typeface="Arial" panose="020B0604020202020204" pitchFamily="34" charset="0"/>
              </a:rPr>
              <a:t>Rau ngót</a:t>
            </a:r>
            <a:endParaRPr sz="2800" b="0" dirty="0">
              <a:latin typeface="Arial" panose="020B0604020202020204" pitchFamily="34" charset="0"/>
            </a:endParaRPr>
          </a:p>
        </p:txBody>
      </p:sp>
      <p:sp>
        <p:nvSpPr>
          <p:cNvPr id="24583" name="Text Box 7"/>
          <p:cNvSpPr txBox="1"/>
          <p:nvPr/>
        </p:nvSpPr>
        <p:spPr>
          <a:xfrm>
            <a:off x="6096000" y="32766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0" dirty="0">
                <a:latin typeface="Arial" panose="020B0604020202020204" pitchFamily="34" charset="0"/>
              </a:rPr>
              <a:t>Rau cải trắng</a:t>
            </a:r>
            <a:endParaRPr sz="2800" b="0" dirty="0">
              <a:latin typeface="Arial" panose="020B0604020202020204" pitchFamily="34" charset="0"/>
            </a:endParaRPr>
          </a:p>
        </p:txBody>
      </p:sp>
      <p:sp>
        <p:nvSpPr>
          <p:cNvPr id="24584" name="Text Box 8"/>
          <p:cNvSpPr txBox="1"/>
          <p:nvPr/>
        </p:nvSpPr>
        <p:spPr>
          <a:xfrm>
            <a:off x="3276600" y="2971800"/>
            <a:ext cx="259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800" b="0" dirty="0">
              <a:latin typeface="Arial" panose="020B0604020202020204" pitchFamily="34" charset="0"/>
            </a:endParaRPr>
          </a:p>
        </p:txBody>
      </p:sp>
      <p:sp>
        <p:nvSpPr>
          <p:cNvPr id="24585" name="Text Box 9"/>
          <p:cNvSpPr txBox="1"/>
          <p:nvPr/>
        </p:nvSpPr>
        <p:spPr>
          <a:xfrm>
            <a:off x="152400" y="6088063"/>
            <a:ext cx="2438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0" dirty="0">
                <a:latin typeface="Arial" panose="020B0604020202020204" pitchFamily="34" charset="0"/>
              </a:rPr>
              <a:t>Rau mùng tơi</a:t>
            </a:r>
            <a:endParaRPr sz="2800" b="0" dirty="0">
              <a:latin typeface="Arial" panose="020B0604020202020204" pitchFamily="34" charset="0"/>
            </a:endParaRPr>
          </a:p>
        </p:txBody>
      </p:sp>
      <p:sp>
        <p:nvSpPr>
          <p:cNvPr id="24586" name="Text Box 10"/>
          <p:cNvSpPr txBox="1"/>
          <p:nvPr/>
        </p:nvSpPr>
        <p:spPr>
          <a:xfrm>
            <a:off x="4495800" y="6096000"/>
            <a:ext cx="259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0" dirty="0">
                <a:latin typeface="Arial" panose="020B0604020202020204" pitchFamily="34" charset="0"/>
              </a:rPr>
              <a:t>Rau cải xoong</a:t>
            </a:r>
            <a:endParaRPr sz="2800" b="0" dirty="0">
              <a:latin typeface="Arial" panose="020B0604020202020204" pitchFamily="34" charset="0"/>
            </a:endParaRPr>
          </a:p>
        </p:txBody>
      </p:sp>
      <p:pic>
        <p:nvPicPr>
          <p:cNvPr id="24587" name="Picture 11" descr="images[43]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762000"/>
            <a:ext cx="28956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8" name="Rectangle 12"/>
          <p:cNvSpPr/>
          <p:nvPr/>
        </p:nvSpPr>
        <p:spPr>
          <a:xfrm>
            <a:off x="3581400" y="3048000"/>
            <a:ext cx="19034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sz="2800" b="0" dirty="0">
                <a:latin typeface="Arial" panose="020B0604020202020204" pitchFamily="34" charset="0"/>
              </a:rPr>
              <a:t>Hoa mướp</a:t>
            </a:r>
            <a:endParaRPr sz="28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5842" name="Text Box 2"/>
          <p:cNvSpPr txBox="1"/>
          <p:nvPr/>
        </p:nvSpPr>
        <p:spPr>
          <a:xfrm>
            <a:off x="228600" y="914400"/>
            <a:ext cx="861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FF00FF"/>
                </a:solidFill>
                <a:latin typeface="Arial" panose="020B0604020202020204" pitchFamily="34" charset="0"/>
              </a:rPr>
              <a:t>Bạn giỏi quá! thưởng cho bạn bó hoa này</a:t>
            </a:r>
            <a:endParaRPr sz="280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pic>
        <p:nvPicPr>
          <p:cNvPr id="35843" name="Picture 3" descr="love_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33600"/>
            <a:ext cx="47244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DR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7315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Rectangle 6"/>
          <p:cNvSpPr/>
          <p:nvPr/>
        </p:nvSpPr>
        <p:spPr>
          <a:xfrm>
            <a:off x="1676400" y="5638800"/>
            <a:ext cx="601662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50000"/>
              </a:spcBef>
            </a:pPr>
            <a:r>
              <a:rPr sz="2000" b="0" dirty="0">
                <a:solidFill>
                  <a:srgbClr val="FF00FF"/>
                </a:solidFill>
                <a:latin typeface="Arial" panose="020B0604020202020204" pitchFamily="34" charset="0"/>
              </a:rPr>
              <a:t> Chọn đúng kích vào mặt cười thì tiếp đến slide mới</a:t>
            </a:r>
            <a:endParaRPr sz="2000" b="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7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audio>
          </p:childTnLst>
        </p:cTn>
      </p:par>
    </p:tnLst>
    <p:bldLst>
      <p:bldP spid="358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36866" name="Picture 2" descr="smiley_5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81200"/>
            <a:ext cx="3733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Text Box 3"/>
          <p:cNvSpPr txBox="1"/>
          <p:nvPr/>
        </p:nvSpPr>
        <p:spPr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Arial" panose="020B0604020202020204" pitchFamily="34" charset="0"/>
              </a:rPr>
              <a:t>Sai rồi ! bạn làm lại đi</a:t>
            </a:r>
            <a:endParaRPr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6868" name="SR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7391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Rectangle 6"/>
          <p:cNvSpPr/>
          <p:nvPr/>
        </p:nvSpPr>
        <p:spPr>
          <a:xfrm>
            <a:off x="1676400" y="5410200"/>
            <a:ext cx="574833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50000"/>
              </a:spcBef>
            </a:pPr>
            <a:r>
              <a:rPr sz="2000" b="0" dirty="0">
                <a:solidFill>
                  <a:srgbClr val="FF00FF"/>
                </a:solidFill>
                <a:latin typeface="Arial" panose="020B0604020202020204" pitchFamily="34" charset="0"/>
              </a:rPr>
              <a:t>Nếu chọn sai kích vào mặt mếu thì trở về slide cũ</a:t>
            </a:r>
            <a:endParaRPr sz="2000" b="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8"/>
                </p:tgtEl>
              </p:cMediaNode>
            </p:audio>
          </p:childTnLst>
        </p:cTn>
      </p:par>
    </p:tnLst>
    <p:bldLst>
      <p:bldP spid="368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/>
          <p:nvPr/>
        </p:nvSpPr>
        <p:spPr>
          <a:xfrm>
            <a:off x="2438400" y="5029200"/>
            <a:ext cx="48768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7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cải</a:t>
            </a:r>
            <a:endParaRPr lang="en-US" sz="72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tool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41675" y="3241675"/>
            <a:ext cx="6629400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tool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10250" y="3190875"/>
            <a:ext cx="6524625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 descr="tool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0"/>
            <a:ext cx="6524625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6" descr="tool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24625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7" descr="tool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6715125"/>
            <a:ext cx="6524625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8" descr="tool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5125"/>
            <a:ext cx="6524625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9" descr="cabbage_bapc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838200"/>
            <a:ext cx="5791200" cy="403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2290" name="Picture 2" descr="cai bắ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14400"/>
            <a:ext cx="4286250" cy="384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3"/>
          <p:cNvSpPr/>
          <p:nvPr/>
        </p:nvSpPr>
        <p:spPr>
          <a:xfrm>
            <a:off x="381000" y="5257800"/>
            <a:ext cx="8382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sz="4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 cải</a:t>
            </a:r>
            <a:endParaRPr lang="en-US" sz="48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tool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47625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tool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171700" y="2171700"/>
            <a:ext cx="47625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 descr="tool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190750" y="4286250"/>
            <a:ext cx="47625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7" descr="tool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6477000"/>
            <a:ext cx="47625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8" descr="tool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7000"/>
            <a:ext cx="47625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9" descr="tool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381500" y="0"/>
            <a:ext cx="47625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10" descr="tool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6572250" y="4286250"/>
            <a:ext cx="47625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11" descr="tool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6553200" y="2171700"/>
            <a:ext cx="4762500" cy="419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14" name="Picture 2" descr="CA59UQT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 descr="CA4LWP2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38600"/>
            <a:ext cx="3048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 descr="CA9VYQC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images[38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4114800"/>
            <a:ext cx="28956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images[66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066800"/>
            <a:ext cx="28194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images[53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1066800"/>
            <a:ext cx="27432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Text Box 8"/>
          <p:cNvSpPr txBox="1"/>
          <p:nvPr/>
        </p:nvSpPr>
        <p:spPr>
          <a:xfrm>
            <a:off x="1905000" y="304800"/>
            <a:ext cx="586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0" dirty="0">
                <a:solidFill>
                  <a:srgbClr val="FF0000"/>
                </a:solidFill>
                <a:latin typeface="Arial" panose="020B0604020202020204" pitchFamily="34" charset="0"/>
              </a:rPr>
              <a:t>Mở rộng các loại rau ăn lá</a:t>
            </a:r>
            <a:endParaRPr sz="32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21" name="Text Box 9"/>
          <p:cNvSpPr txBox="1"/>
          <p:nvPr/>
        </p:nvSpPr>
        <p:spPr>
          <a:xfrm>
            <a:off x="533400" y="3276600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ngót</a:t>
            </a:r>
            <a:endParaRPr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Text Box 10"/>
          <p:cNvSpPr txBox="1"/>
          <p:nvPr/>
        </p:nvSpPr>
        <p:spPr>
          <a:xfrm>
            <a:off x="6096000" y="61722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cải trắng</a:t>
            </a:r>
            <a:endParaRPr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23" name="Text Box 11"/>
          <p:cNvSpPr txBox="1"/>
          <p:nvPr/>
        </p:nvSpPr>
        <p:spPr>
          <a:xfrm>
            <a:off x="6324600" y="3429000"/>
            <a:ext cx="259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cải xanh</a:t>
            </a:r>
            <a:endParaRPr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24" name="Text Box 12"/>
          <p:cNvSpPr txBox="1"/>
          <p:nvPr/>
        </p:nvSpPr>
        <p:spPr>
          <a:xfrm>
            <a:off x="152400" y="6088063"/>
            <a:ext cx="2438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mùng tơi</a:t>
            </a:r>
            <a:endParaRPr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25" name="Text Box 13"/>
          <p:cNvSpPr txBox="1"/>
          <p:nvPr/>
        </p:nvSpPr>
        <p:spPr>
          <a:xfrm>
            <a:off x="3429000" y="6172200"/>
            <a:ext cx="259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cải xoong</a:t>
            </a:r>
            <a:endParaRPr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26" name="Text Box 14"/>
          <p:cNvSpPr txBox="1"/>
          <p:nvPr/>
        </p:nvSpPr>
        <p:spPr>
          <a:xfrm>
            <a:off x="3581400" y="3352800"/>
            <a:ext cx="236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cải thảo</a:t>
            </a:r>
            <a:endParaRPr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62" name="Picture 2" descr="khoai-DL-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429000"/>
            <a:ext cx="31242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CAIM5X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447800"/>
            <a:ext cx="3200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CAK56J4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810000"/>
            <a:ext cx="29718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CAS9MZ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143000"/>
            <a:ext cx="314325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Rectangle 6"/>
          <p:cNvSpPr/>
          <p:nvPr/>
        </p:nvSpPr>
        <p:spPr>
          <a:xfrm>
            <a:off x="1295400" y="228600"/>
            <a:ext cx="7391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 b="0" dirty="0">
                <a:solidFill>
                  <a:srgbClr val="FF0000"/>
                </a:solidFill>
                <a:latin typeface="Arial" panose="020B0604020202020204" pitchFamily="34" charset="0"/>
              </a:rPr>
              <a:t>Mở rộng các loại rau ăn củ</a:t>
            </a:r>
            <a:endParaRPr sz="4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Rectangle 7"/>
          <p:cNvSpPr/>
          <p:nvPr/>
        </p:nvSpPr>
        <p:spPr>
          <a:xfrm>
            <a:off x="3276600" y="3048000"/>
            <a:ext cx="236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solidFill>
                  <a:srgbClr val="0000FF"/>
                </a:solidFill>
                <a:latin typeface="Arial" panose="020B0604020202020204" pitchFamily="34" charset="0"/>
              </a:rPr>
              <a:t>Củ cải trắng</a:t>
            </a:r>
            <a:endParaRPr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Rectangle 8"/>
          <p:cNvSpPr/>
          <p:nvPr/>
        </p:nvSpPr>
        <p:spPr>
          <a:xfrm>
            <a:off x="4419600" y="6096000"/>
            <a:ext cx="17668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solidFill>
                  <a:srgbClr val="0000FF"/>
                </a:solidFill>
                <a:latin typeface="Arial" panose="020B0604020202020204" pitchFamily="34" charset="0"/>
              </a:rPr>
              <a:t>Củ cà rốt</a:t>
            </a:r>
            <a:endParaRPr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9" name="Rectangle 9"/>
          <p:cNvSpPr/>
          <p:nvPr/>
        </p:nvSpPr>
        <p:spPr>
          <a:xfrm>
            <a:off x="685800" y="5943600"/>
            <a:ext cx="22844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solidFill>
                  <a:srgbClr val="0000FF"/>
                </a:solidFill>
                <a:latin typeface="Arial" panose="020B0604020202020204" pitchFamily="34" charset="0"/>
              </a:rPr>
              <a:t>củ khoai lang</a:t>
            </a:r>
            <a:endParaRPr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70" name="Rectangle 10"/>
          <p:cNvSpPr/>
          <p:nvPr/>
        </p:nvSpPr>
        <p:spPr>
          <a:xfrm>
            <a:off x="6629400" y="3810000"/>
            <a:ext cx="20843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sz="2800" b="0" dirty="0">
                <a:solidFill>
                  <a:srgbClr val="0000FF"/>
                </a:solidFill>
                <a:latin typeface="Arial" panose="020B0604020202020204" pitchFamily="34" charset="0"/>
              </a:rPr>
              <a:t>củ khoai tây</a:t>
            </a:r>
            <a:endParaRPr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  <p:bldP spid="15369" grpId="0"/>
      <p:bldP spid="153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2"/>
          <p:cNvSpPr txBox="1"/>
          <p:nvPr/>
        </p:nvSpPr>
        <p:spPr>
          <a:xfrm>
            <a:off x="2590800" y="5715000"/>
            <a:ext cx="44958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su </a:t>
            </a:r>
            <a:r>
              <a:rPr lang="en-US" sz="44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44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tool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2176462" y="4500563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 descr="tool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2176462" y="2176463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tool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6786563" y="4500563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tool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6792913" y="2335213"/>
            <a:ext cx="4533900" cy="166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tool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8" descr="tool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0" y="0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9" descr="tool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0" y="6677025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10" descr="tool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77025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1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09600"/>
            <a:ext cx="4267200" cy="449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8434" name="Picture 2" descr="CAP0OAV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95800"/>
            <a:ext cx="3200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CAW1IZ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55404">
            <a:off x="2400300" y="2171700"/>
            <a:ext cx="4419600" cy="1447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8436" name="Object 4"/>
          <p:cNvGraphicFramePr/>
          <p:nvPr/>
        </p:nvGraphicFramePr>
        <p:xfrm>
          <a:off x="228600" y="304800"/>
          <a:ext cx="2209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4543425" imgH="4867275" progId="MSPhotoEd.3">
                  <p:embed/>
                </p:oleObj>
              </mc:Choice>
              <mc:Fallback>
                <p:oleObj name="" r:id="rId4" imgW="4543425" imgH="4867275" progId="MSPhotoEd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304800"/>
                        <a:ext cx="2209800" cy="2895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3810000"/>
            <a:ext cx="37338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838200"/>
            <a:ext cx="27432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" name="Text Box 7"/>
          <p:cNvSpPr txBox="1"/>
          <p:nvPr/>
        </p:nvSpPr>
        <p:spPr>
          <a:xfrm>
            <a:off x="2819400" y="228600"/>
            <a:ext cx="464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4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mở rộng rau ăn quả</a:t>
            </a:r>
            <a:endParaRPr sz="4400" b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Text Box 8"/>
          <p:cNvSpPr txBox="1"/>
          <p:nvPr/>
        </p:nvSpPr>
        <p:spPr>
          <a:xfrm>
            <a:off x="609600" y="3421063"/>
            <a:ext cx="1981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solidFill>
                  <a:srgbClr val="0000FF"/>
                </a:solidFill>
                <a:latin typeface="Arial" panose="020B0604020202020204" pitchFamily="34" charset="0"/>
              </a:rPr>
              <a:t>quả mướp</a:t>
            </a:r>
            <a:endParaRPr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441" name="Text Box 9"/>
          <p:cNvSpPr txBox="1"/>
          <p:nvPr/>
        </p:nvSpPr>
        <p:spPr>
          <a:xfrm>
            <a:off x="3810000" y="5181600"/>
            <a:ext cx="17526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solidFill>
                  <a:srgbClr val="0000FF"/>
                </a:solidFill>
                <a:latin typeface="Arial" panose="020B0604020202020204" pitchFamily="34" charset="0"/>
              </a:rPr>
              <a:t>quả bí</a:t>
            </a:r>
            <a:endParaRPr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sz="2800" b="0" dirty="0">
              <a:latin typeface="Arial" panose="020B0604020202020204" pitchFamily="34" charset="0"/>
            </a:endParaRPr>
          </a:p>
        </p:txBody>
      </p:sp>
      <p:sp>
        <p:nvSpPr>
          <p:cNvPr id="1035" name="Text Box 10"/>
          <p:cNvSpPr txBox="1"/>
          <p:nvPr/>
        </p:nvSpPr>
        <p:spPr>
          <a:xfrm>
            <a:off x="6629400" y="2971800"/>
            <a:ext cx="22098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solidFill>
                  <a:srgbClr val="0000FF"/>
                </a:solidFill>
                <a:latin typeface="Arial" panose="020B0604020202020204" pitchFamily="34" charset="0"/>
              </a:rPr>
              <a:t>quả bí ngô</a:t>
            </a:r>
            <a:endParaRPr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sz="2800" b="0" dirty="0">
              <a:latin typeface="Arial" panose="020B0604020202020204" pitchFamily="34" charset="0"/>
            </a:endParaRPr>
          </a:p>
        </p:txBody>
      </p:sp>
      <p:sp>
        <p:nvSpPr>
          <p:cNvPr id="18443" name="Text Box 11"/>
          <p:cNvSpPr txBox="1"/>
          <p:nvPr/>
        </p:nvSpPr>
        <p:spPr>
          <a:xfrm>
            <a:off x="6324600" y="5895975"/>
            <a:ext cx="2736850" cy="793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solidFill>
                  <a:srgbClr val="0000FF"/>
                </a:solidFill>
                <a:latin typeface="Arial" panose="020B0604020202020204" pitchFamily="34" charset="0"/>
              </a:rPr>
              <a:t>quả mướp đắng</a:t>
            </a:r>
            <a:endParaRPr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/>
            <a:endParaRPr b="0" dirty="0">
              <a:latin typeface="Arial" panose="020B0604020202020204" pitchFamily="34" charset="0"/>
            </a:endParaRPr>
          </a:p>
        </p:txBody>
      </p:sp>
      <p:sp>
        <p:nvSpPr>
          <p:cNvPr id="18444" name="Text Box 12"/>
          <p:cNvSpPr txBox="1"/>
          <p:nvPr/>
        </p:nvSpPr>
        <p:spPr>
          <a:xfrm>
            <a:off x="1066800" y="6056313"/>
            <a:ext cx="27432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b="0" dirty="0">
                <a:solidFill>
                  <a:srgbClr val="0000FF"/>
                </a:solidFill>
                <a:latin typeface="Arial" panose="020B0604020202020204" pitchFamily="34" charset="0"/>
              </a:rPr>
              <a:t>quả dưa chuột</a:t>
            </a:r>
            <a:endParaRPr sz="2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/>
            <a:endParaRPr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3" grpId="0"/>
      <p:bldP spid="184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CA0DQBQ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381000"/>
            <a:ext cx="4800600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3"/>
          <p:cNvSpPr/>
          <p:nvPr/>
        </p:nvSpPr>
        <p:spPr>
          <a:xfrm>
            <a:off x="2743200" y="5181600"/>
            <a:ext cx="4267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sz="7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 chua</a:t>
            </a:r>
            <a:endParaRPr lang="en-US" sz="72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928812" y="4738688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928812" y="1928813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6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24688" y="4738688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7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24688" y="1928813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8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12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9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705600"/>
            <a:ext cx="46482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0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5600"/>
            <a:ext cx="50292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1" descr="tool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5" y="0"/>
            <a:ext cx="4048125" cy="190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WPS Slides</Application>
  <PresentationFormat/>
  <Paragraphs>143</Paragraphs>
  <Slides>23</Slides>
  <Notes>22</Notes>
  <HiddenSlides>7</HiddenSlides>
  <MMClips>6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SimSun</vt:lpstr>
      <vt:lpstr>Wingdings</vt:lpstr>
      <vt:lpstr>.VnArial</vt:lpstr>
      <vt:lpstr>Segoe Print</vt:lpstr>
      <vt:lpstr>Times New Roman</vt:lpstr>
      <vt:lpstr>.VnTime</vt:lpstr>
      <vt:lpstr>Microsoft YaHei</vt:lpstr>
      <vt:lpstr>Arial Unicode MS</vt:lpstr>
      <vt:lpstr>Default Design</vt:lpstr>
      <vt:lpstr>Mountain Top</vt:lpstr>
      <vt:lpstr>1_Default Design</vt:lpstr>
      <vt:lpstr>MSPhotoEd.3</vt:lpstr>
      <vt:lpstr>MSPhotoEd.3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Mở rộng các loại rau ăn hoa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tls</dc:creator>
  <cp:lastModifiedBy>Mlo H thanh</cp:lastModifiedBy>
  <cp:revision>153</cp:revision>
  <dcterms:created xsi:type="dcterms:W3CDTF">2007-01-02T08:28:00Z</dcterms:created>
  <dcterms:modified xsi:type="dcterms:W3CDTF">2025-04-18T16:05:49Z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57B32297234F4D6EA8A30BFD7D4FF100_12</vt:lpwstr>
  </property>
  <property fmtid="{D5CDD505-2E9C-101B-9397-08002B2CF9AE}" pid="3" name="KSOProductBuildVer">
    <vt:lpwstr>1033-12.2.0.20795</vt:lpwstr>
  </property>
</Properties>
</file>