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5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285" r:id="rId12"/>
    <p:sldId id="261" r:id="rId13"/>
    <p:sldId id="279" r:id="rId14"/>
    <p:sldId id="301" r:id="rId15"/>
    <p:sldId id="302" r:id="rId16"/>
    <p:sldId id="264" r:id="rId17"/>
    <p:sldId id="266" r:id="rId18"/>
    <p:sldId id="298" r:id="rId19"/>
    <p:sldId id="307" r:id="rId20"/>
    <p:sldId id="312" r:id="rId21"/>
    <p:sldId id="308" r:id="rId22"/>
    <p:sldId id="310" r:id="rId23"/>
    <p:sldId id="309" r:id="rId24"/>
    <p:sldId id="313" r:id="rId25"/>
    <p:sldId id="297" r:id="rId26"/>
    <p:sldId id="327" r:id="rId27"/>
    <p:sldId id="303" r:id="rId2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FF9900"/>
    <a:srgbClr val="FF3399"/>
    <a:srgbClr val="66FF66"/>
    <a:srgbClr val="CC00CC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382"/>
    <p:restoredTop sz="94728"/>
  </p:normalViewPr>
  <p:slideViewPr>
    <p:cSldViewPr showGuides="1"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2.GIF"/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hyperlink" Target="http://images.google.com.vn/imgres?imgurl=http://www.laodong.com.vn/Uploaded_LAODONG/thanhbinh/20071003/anh.-2.jpg&amp;imgrefurl=http://www.laodong.com.vn/Home/Chum-anh-Nguoi-dan-mien-Trung-khan-truong-chong-bao/200710/58097.laodong&amp;h=466&amp;w=350&amp;sz=31&amp;hl=vi&amp;start=195&amp;um=1&amp;usg=__i4B30V69k8XPTzvDlPWV8EmledY=&amp;tbnid=BLqGfHHbUh-gAM:&amp;tbnh=128&amp;tbnw=96&amp;prev=/images%3Fq%3Dgi%25C3%25B3%2Bm%25E1%25BA%25A1nh%26start%3D180%26ndsp%3D20%26um%3D1%26hl%3Dvi%26sa%3DN" TargetMode="Externa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23.GIF"/><Relationship Id="rId2" Type="http://schemas.openxmlformats.org/officeDocument/2006/relationships/hyperlink" Target="http://images.google.com.vn/imgres?imgurl=http://www.laodong.com.vn/Uploaded_LAODONG/thanhbinh/20071003/anh.-2.jpg&amp;imgrefurl=http://www.laodong.com.vn/Home/Chum-anh-Nguoi-dan-mien-Trung-khan-truong-chong-bao/200710/58097.laodong&amp;h=466&amp;w=350&amp;sz=31&amp;hl=vi&amp;start=195&amp;um=1&amp;usg=__i4B30V69k8XPTzvDlPWV8EmledY=&amp;tbnid=BLqGfHHbUh-gAM:&amp;tbnh=128&amp;tbnw=96&amp;prev=/images%3Fq%3Dgi%25C3%25B3%2Bm%25E1%25BA%25A1nh%26start%3D180%26ndsp%3D20%26um%3D1%26hl%3Dvi%26sa%3DN" TargetMode="External"/><Relationship Id="rId1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21.GIF"/><Relationship Id="rId1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1.GIF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32.GIF"/><Relationship Id="rId1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6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39.GIF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40.GIF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hyperlink" Target="http://images.google.com.vn/imgres?imgurl=http://www.laodong.com.vn/Uploaded_LAODONG/thanhbinh/20071003/anh.-2.jpg&amp;imgrefurl=http://www.laodong.com.vn/Home/Chum-anh-Nguoi-dan-mien-Trung-khan-truong-chong-bao/200710/58097.laodong&amp;h=466&amp;w=350&amp;sz=31&amp;hl=vi&amp;start=195&amp;um=1&amp;usg=__i4B30V69k8XPTzvDlPWV8EmledY=&amp;tbnid=BLqGfHHbUh-gAM:&amp;tbnh=128&amp;tbnw=96&amp;prev=/images%3Fq%3Dgi%25C3%25B3%2Bm%25E1%25BA%25A1nh%26start%3D180%26ndsp%3D20%26um%3D1%26hl%3Dvi%26sa%3DN" TargetMode="Externa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42.GIF"/><Relationship Id="rId4" Type="http://schemas.openxmlformats.org/officeDocument/2006/relationships/image" Target="../media/image41.GIF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38.png"/><Relationship Id="rId3" Type="http://schemas.openxmlformats.org/officeDocument/2006/relationships/image" Target="../media/image43.GIF"/><Relationship Id="rId2" Type="http://schemas.openxmlformats.org/officeDocument/2006/relationships/image" Target="../media/image37.png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audio" Target="../media/audio4.wav"/><Relationship Id="rId5" Type="http://schemas.openxmlformats.org/officeDocument/2006/relationships/image" Target="../media/image44.jpeg"/><Relationship Id="rId4" Type="http://schemas.openxmlformats.org/officeDocument/2006/relationships/hyperlink" Target="http://images.google.com.vn/imgres?imgurl=http://www.laodong.com.vn/Uploaded_LAODONG/thanhbinh/20071003/anh.-2.jpg&amp;imgrefurl=http://www.laodong.com.vn/Home/Chum-anh-Nguoi-dan-mien-Trung-khan-truong-chong-bao/200710/58097.laodong&amp;h=466&amp;w=350&amp;sz=31&amp;hl=vi&amp;start=195&amp;um=1&amp;usg=__i4B30V69k8XPTzvDlPWV8EmledY=&amp;tbnid=BLqGfHHbUh-gAM:&amp;tbnh=128&amp;tbnw=96&amp;prev=/images%3Fq%3Dgi%25C3%25B3%2Bm%25E1%25BA%25A1nh%26start%3D180%26ndsp%3D20%26um%3D1%26hl%3Dvi%26sa%3DN" TargetMode="Externa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5.emf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9" Type="http://schemas.microsoft.com/office/2007/relationships/media" Target="file:///C:\Users\SONY\Downloads\ChoToiDiLamMuaVoi-VA-4763900.mp3" TargetMode="External"/><Relationship Id="rId8" Type="http://schemas.openxmlformats.org/officeDocument/2006/relationships/audio" Target="file:///C:\Users\SONY\Downloads\ChoToiDiLamMuaVoi-VA-4763900.mp3" TargetMode="External"/><Relationship Id="rId7" Type="http://schemas.openxmlformats.org/officeDocument/2006/relationships/image" Target="../media/image52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53.png"/><Relationship Id="rId1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GIF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3.wav"/><Relationship Id="rId2" Type="http://schemas.openxmlformats.org/officeDocument/2006/relationships/image" Target="../media/image7.png"/><Relationship Id="rId1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13.GIF"/><Relationship Id="rId1" Type="http://schemas.openxmlformats.org/officeDocument/2006/relationships/hyperlink" Target="http://images.google.com.vn/imgres?imgurl=http://www.laodong.com.vn/Uploaded_LAODONG/thanhbinh/20071003/anh.-2.jpg&amp;imgrefurl=http://www.laodong.com.vn/Home/Chum-anh-Nguoi-dan-mien-Trung-khan-truong-chong-bao/200710/58097.laodong&amp;h=466&amp;w=350&amp;sz=31&amp;hl=vi&amp;start=195&amp;um=1&amp;usg=__i4B30V69k8XPTzvDlPWV8EmledY=&amp;tbnid=BLqGfHHbUh-gAM:&amp;tbnh=128&amp;tbnw=96&amp;prev=/images%3Fq%3Dgi%25C3%25B3%2Bm%25E1%25BA%25A1nh%26start%3D180%26ndsp%3D20%26um%3D1%26hl%3Dvi%26sa%3DN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hyperlink" Target="http://images.google.com.vn/imgres?imgurl=http://www.sgtt.com.vn/HTMG/2008/0422/33222/01.jpg&amp;imgrefurl=http://www.sgtt.com.vn/Detail29.aspx%3FColumnId%3D29%26NewsId%3D33222%26fld%3DHTMG/2008/0422/33222&amp;h=356&amp;w=605&amp;sz=63&amp;hl=vi&amp;start=51&amp;um=1&amp;usg=__x8ynKNvWjp386xoR6mbGqIHKCZo=&amp;tbnid=rZhopOZBC84psM:&amp;tbnh=79&amp;tbnw=135&amp;prev=/images%3Fq%3Dm%25C6%25B0a%2Bto%26start%3D40%26ndsp%3D20%26um%3D1%26hl%3Dvi%26sa%3DN" TargetMode="Externa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sp>
        <p:nvSpPr>
          <p:cNvPr id="205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2052" name="Picture 4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53" name="Text Box 5"/>
          <p:cNvSpPr txBox="1"/>
          <p:nvPr/>
        </p:nvSpPr>
        <p:spPr>
          <a:xfrm>
            <a:off x="1295400" y="685800"/>
            <a:ext cx="6629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dirty="0">
                <a:solidFill>
                  <a:srgbClr val="6600CC"/>
                </a:solidFill>
              </a:rPr>
              <a:t>           </a:t>
            </a:r>
            <a:endParaRPr lang="en-US" altLang="vi-VN" sz="28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4" name="Picture 6" descr="286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226050"/>
            <a:ext cx="1676400" cy="163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7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8" descr="b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825" y="2286000"/>
            <a:ext cx="14001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9" descr="animated_animal%20rabbi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5638800"/>
            <a:ext cx="2590800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10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11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780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60" name="Text Box 12"/>
          <p:cNvSpPr txBox="1"/>
          <p:nvPr/>
        </p:nvSpPr>
        <p:spPr>
          <a:xfrm>
            <a:off x="762000" y="639763"/>
            <a:ext cx="7543800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9900"/>
                </a:solidFill>
                <a:latin typeface="Times New Roman" panose="02020603050405020304" pitchFamily="18" charset="0"/>
              </a:rPr>
              <a:t>Khám phá </a:t>
            </a:r>
            <a:endParaRPr lang="en-US" altLang="vi-VN" sz="4000" dirty="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9900"/>
                </a:solidFill>
                <a:latin typeface="Times New Roman" panose="02020603050405020304" pitchFamily="18" charset="0"/>
              </a:rPr>
              <a:t>một số hiện tượng thiên nhiên </a:t>
            </a:r>
            <a:endParaRPr lang="en-US" altLang="vi-VN" sz="4000" dirty="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9900"/>
                </a:solidFill>
                <a:latin typeface="Times New Roman" panose="02020603050405020304" pitchFamily="18" charset="0"/>
              </a:rPr>
              <a:t>như nắng, gió, mưa.</a:t>
            </a:r>
            <a:endParaRPr lang="en-US" altLang="vi-VN" sz="4000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61" name="Text Box 13"/>
          <p:cNvSpPr txBox="1"/>
          <p:nvPr/>
        </p:nvSpPr>
        <p:spPr>
          <a:xfrm>
            <a:off x="871538" y="3352800"/>
            <a:ext cx="6781800" cy="1245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000" dirty="0">
                <a:solidFill>
                  <a:srgbClr val="CC0000"/>
                </a:solidFill>
                <a:latin typeface="Times New Roman" panose="02020603050405020304" pitchFamily="18" charset="0"/>
              </a:rPr>
              <a:t>Giáo viên : H La De Mlô</a:t>
            </a:r>
            <a:endParaRPr lang="en-US" altLang="vi-VN" sz="3000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000" dirty="0">
                <a:solidFill>
                  <a:srgbClr val="CC0000"/>
                </a:solidFill>
                <a:latin typeface="Times New Roman" panose="02020603050405020304" pitchFamily="18" charset="0"/>
              </a:rPr>
              <a:t>Trường mẫu giáo Hoa Tăng Bi</a:t>
            </a:r>
            <a:endParaRPr lang="en-US" altLang="vi-VN" sz="3000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04460" grpId="0"/>
      <p:bldP spid="104460" grpId="1"/>
      <p:bldP spid="1044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290" name="Rectangle 3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343400"/>
          </a:xfrm>
        </p:spPr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12291" name="Picture 5" descr="611054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077200" cy="5257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2" name="Group 7"/>
          <p:cNvGrpSpPr/>
          <p:nvPr/>
        </p:nvGrpSpPr>
        <p:grpSpPr>
          <a:xfrm>
            <a:off x="0" y="0"/>
            <a:ext cx="8915400" cy="6858000"/>
            <a:chOff x="0" y="-19"/>
            <a:chExt cx="5760" cy="4377"/>
          </a:xfrm>
        </p:grpSpPr>
        <p:pic>
          <p:nvPicPr>
            <p:cNvPr id="12299" name="Picture 8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00" name="Picture 9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01" name="Picture 10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02" name="Picture 11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293" name="Text Box 12"/>
          <p:cNvSpPr txBox="1"/>
          <p:nvPr/>
        </p:nvSpPr>
        <p:spPr>
          <a:xfrm>
            <a:off x="3505200" y="5638800"/>
            <a:ext cx="1981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latin typeface="Times New Roman" panose="02020603050405020304" pitchFamily="18" charset="0"/>
              </a:rPr>
              <a:t>Nắng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  <p:sp>
        <p:nvSpPr>
          <p:cNvPr id="33805" name="Text Box 13"/>
          <p:cNvSpPr txBox="1"/>
          <p:nvPr/>
        </p:nvSpPr>
        <p:spPr>
          <a:xfrm>
            <a:off x="8991600" y="762000"/>
            <a:ext cx="35814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latin typeface="Times New Roman" panose="02020603050405020304" pitchFamily="18" charset="0"/>
              </a:rPr>
              <a:t>Ông mặt trời</a:t>
            </a:r>
            <a:endParaRPr lang="en-US" altLang="vi-VN" sz="40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dirty="0">
              <a:latin typeface="Times New Roman" panose="02020603050405020304" pitchFamily="18" charset="0"/>
            </a:endParaRPr>
          </a:p>
        </p:txBody>
      </p:sp>
      <p:pic>
        <p:nvPicPr>
          <p:cNvPr id="12295" name="Picture 16" descr="mattro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9600" y="152400"/>
            <a:ext cx="4267200" cy="2773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9" name="Text Box 17"/>
          <p:cNvSpPr txBox="1"/>
          <p:nvPr/>
        </p:nvSpPr>
        <p:spPr>
          <a:xfrm>
            <a:off x="8839200" y="3505200"/>
            <a:ext cx="1981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latin typeface="Times New Roman" panose="02020603050405020304" pitchFamily="18" charset="0"/>
              </a:rPr>
              <a:t>Tia nắng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  <p:sp>
        <p:nvSpPr>
          <p:cNvPr id="33811" name="Line 19"/>
          <p:cNvSpPr/>
          <p:nvPr/>
        </p:nvSpPr>
        <p:spPr>
          <a:xfrm flipH="1">
            <a:off x="2286000" y="3733800"/>
            <a:ext cx="1600200" cy="0"/>
          </a:xfrm>
          <a:prstGeom prst="line">
            <a:avLst/>
          </a:prstGeom>
          <a:ln w="76200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3812" name="Line 20"/>
          <p:cNvSpPr/>
          <p:nvPr/>
        </p:nvSpPr>
        <p:spPr>
          <a:xfrm flipH="1">
            <a:off x="3048000" y="1371600"/>
            <a:ext cx="1295400" cy="0"/>
          </a:xfrm>
          <a:prstGeom prst="line">
            <a:avLst/>
          </a:prstGeom>
          <a:ln w="76200" cap="flat" cmpd="sng">
            <a:solidFill>
              <a:srgbClr val="CC00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 spd="slow">
    <p:checker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54584 -0.00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54167 -0.0178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/>
      <p:bldP spid="338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200" name="Text Box 8"/>
          <p:cNvSpPr txBox="1"/>
          <p:nvPr/>
        </p:nvSpPr>
        <p:spPr>
          <a:xfrm>
            <a:off x="381000" y="5486400"/>
            <a:ext cx="8382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Nhận biết tia nắng qua tán cây</a:t>
            </a:r>
            <a:endParaRPr lang="en-US" altLang="vi-VN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315" name="Group 10"/>
          <p:cNvGrpSpPr/>
          <p:nvPr/>
        </p:nvGrpSpPr>
        <p:grpSpPr>
          <a:xfrm>
            <a:off x="0" y="0"/>
            <a:ext cx="8915400" cy="6858000"/>
            <a:chOff x="0" y="-19"/>
            <a:chExt cx="5760" cy="4377"/>
          </a:xfrm>
        </p:grpSpPr>
        <p:pic>
          <p:nvPicPr>
            <p:cNvPr id="13317" name="Picture 11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8" name="Picture 12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9" name="Picture 13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0" name="Picture 14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316" name="Picture 15" descr="61110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3400"/>
            <a:ext cx="7391400" cy="502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newsflash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4338" name="Picture 4" descr="49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838200" y="457200"/>
            <a:ext cx="7467600" cy="5105400"/>
          </a:xfrm>
        </p:spPr>
      </p:pic>
      <p:sp>
        <p:nvSpPr>
          <p:cNvPr id="14339" name="Text Box 5"/>
          <p:cNvSpPr txBox="1"/>
          <p:nvPr/>
        </p:nvSpPr>
        <p:spPr>
          <a:xfrm>
            <a:off x="914400" y="5486400"/>
            <a:ext cx="7391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FF66FF"/>
                </a:solidFill>
                <a:latin typeface="Times New Roman" panose="02020603050405020304" pitchFamily="18" charset="0"/>
              </a:rPr>
              <a:t>Ánh nắng lung linh, ấm áp</a:t>
            </a:r>
            <a:endParaRPr lang="en-US" altLang="vi-VN" sz="4000" dirty="0">
              <a:solidFill>
                <a:srgbClr val="FF66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340" name="Group 6"/>
          <p:cNvGrpSpPr/>
          <p:nvPr/>
        </p:nvGrpSpPr>
        <p:grpSpPr>
          <a:xfrm>
            <a:off x="0" y="0"/>
            <a:ext cx="8915400" cy="6858000"/>
            <a:chOff x="0" y="-19"/>
            <a:chExt cx="5760" cy="4377"/>
          </a:xfrm>
        </p:grpSpPr>
        <p:pic>
          <p:nvPicPr>
            <p:cNvPr id="14341" name="Picture 7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2" name="Picture 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3" name="Picture 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4" name="Picture 1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zoom/>
    <p:sndAc>
      <p:stSnd>
        <p:snd r:embed="rId3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100000"/>
            </a:schemeClr>
          </a:solidFill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vi-VN" i="1" dirty="0">
                <a:solidFill>
                  <a:srgbClr val="009900"/>
                </a:solidFill>
                <a:latin typeface="Times New Roman" panose="02020603050405020304" pitchFamily="18" charset="0"/>
              </a:rPr>
              <a:t>Tác dụng của nắng</a:t>
            </a:r>
            <a:endParaRPr lang="en-US" altLang="vi-VN" i="1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5363" name="Group 5"/>
          <p:cNvGrpSpPr/>
          <p:nvPr/>
        </p:nvGrpSpPr>
        <p:grpSpPr>
          <a:xfrm>
            <a:off x="0" y="0"/>
            <a:ext cx="8915400" cy="6858000"/>
            <a:chOff x="0" y="-19"/>
            <a:chExt cx="5760" cy="4377"/>
          </a:xfrm>
        </p:grpSpPr>
        <p:pic>
          <p:nvPicPr>
            <p:cNvPr id="15369" name="Picture 6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0" name="Picture 7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1" name="Picture 8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2" name="Picture 9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5364" name="Picture 10" descr="6110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4572000" cy="397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11"/>
          <p:cNvPicPr>
            <a:picLocks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1295400"/>
            <a:ext cx="2209800" cy="1219200"/>
          </a:xfrm>
        </p:spPr>
      </p:pic>
      <p:pic>
        <p:nvPicPr>
          <p:cNvPr id="15366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743200"/>
            <a:ext cx="2209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4267200"/>
            <a:ext cx="22098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8" name="Text Box 15"/>
          <p:cNvSpPr txBox="1"/>
          <p:nvPr/>
        </p:nvSpPr>
        <p:spPr>
          <a:xfrm>
            <a:off x="2057400" y="5638800"/>
            <a:ext cx="4800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latin typeface="Times New Roman" panose="02020603050405020304" pitchFamily="18" charset="0"/>
              </a:rPr>
              <a:t>Muôn hoa khoe sắc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pic>
        <p:nvPicPr>
          <p:cNvPr id="7475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457200"/>
            <a:ext cx="3886200" cy="197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57" name="Picture 5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457200"/>
            <a:ext cx="3352800" cy="1981200"/>
          </a:xfrm>
        </p:spPr>
      </p:pic>
      <p:pic>
        <p:nvPicPr>
          <p:cNvPr id="74758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733800"/>
            <a:ext cx="4038600" cy="2514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390" name="Group 8"/>
          <p:cNvGrpSpPr/>
          <p:nvPr/>
        </p:nvGrpSpPr>
        <p:grpSpPr>
          <a:xfrm>
            <a:off x="0" y="0"/>
            <a:ext cx="8915400" cy="6858000"/>
            <a:chOff x="0" y="-19"/>
            <a:chExt cx="5760" cy="4377"/>
          </a:xfrm>
        </p:grpSpPr>
        <p:pic>
          <p:nvPicPr>
            <p:cNvPr id="16393" name="Picture 9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4" name="Picture 10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5" name="Picture 11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6" name="Picture 12" descr="flower[1][1][1][1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6391" name="Text Box 13"/>
          <p:cNvSpPr txBox="1"/>
          <p:nvPr/>
        </p:nvSpPr>
        <p:spPr>
          <a:xfrm>
            <a:off x="3352800" y="2819400"/>
            <a:ext cx="2819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latin typeface="Times New Roman" panose="02020603050405020304" pitchFamily="18" charset="0"/>
              </a:rPr>
              <a:t>Phơi lúa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  <p:sp>
        <p:nvSpPr>
          <p:cNvPr id="74767" name="Text Box 15"/>
          <p:cNvSpPr txBox="1"/>
          <p:nvPr/>
        </p:nvSpPr>
        <p:spPr>
          <a:xfrm>
            <a:off x="5334000" y="4800600"/>
            <a:ext cx="3124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latin typeface="Times New Roman" panose="02020603050405020304" pitchFamily="18" charset="0"/>
              </a:rPr>
              <a:t>Khô quần áo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17410" name="Group 5"/>
          <p:cNvGrpSpPr/>
          <p:nvPr/>
        </p:nvGrpSpPr>
        <p:grpSpPr>
          <a:xfrm>
            <a:off x="0" y="0"/>
            <a:ext cx="8915400" cy="6858000"/>
            <a:chOff x="0" y="-19"/>
            <a:chExt cx="5760" cy="4377"/>
          </a:xfrm>
        </p:grpSpPr>
        <p:pic>
          <p:nvPicPr>
            <p:cNvPr id="17413" name="Picture 6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4" name="Picture 7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5" name="Picture 8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6" name="Picture 9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7411" name="Picture 11" descr="hd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33400"/>
            <a:ext cx="7162800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Text Box 12"/>
          <p:cNvSpPr txBox="1"/>
          <p:nvPr/>
        </p:nvSpPr>
        <p:spPr>
          <a:xfrm>
            <a:off x="2362200" y="5562600"/>
            <a:ext cx="4038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latin typeface="Times New Roman" panose="02020603050405020304" pitchFamily="18" charset="0"/>
              </a:rPr>
              <a:t>Nắng to gay gắt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3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4" name="Text Box 5"/>
          <p:cNvSpPr txBox="1"/>
          <p:nvPr/>
        </p:nvSpPr>
        <p:spPr>
          <a:xfrm>
            <a:off x="1676400" y="6019800"/>
            <a:ext cx="57912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33CC33"/>
                </a:solidFill>
              </a:rPr>
              <a:t>Nắng to gay gắt.</a:t>
            </a:r>
            <a:endParaRPr lang="en-US" altLang="vi-VN" sz="4000" dirty="0">
              <a:solidFill>
                <a:srgbClr val="33CC33"/>
              </a:solidFill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vi-VN" sz="4000" dirty="0">
              <a:solidFill>
                <a:srgbClr val="33CC33"/>
              </a:solidFill>
            </a:endParaRPr>
          </a:p>
        </p:txBody>
      </p:sp>
      <p:grpSp>
        <p:nvGrpSpPr>
          <p:cNvPr id="18435" name="Group 6"/>
          <p:cNvGrpSpPr/>
          <p:nvPr/>
        </p:nvGrpSpPr>
        <p:grpSpPr>
          <a:xfrm>
            <a:off x="0" y="0"/>
            <a:ext cx="8915400" cy="6858000"/>
            <a:chOff x="0" y="-19"/>
            <a:chExt cx="5760" cy="4377"/>
          </a:xfrm>
        </p:grpSpPr>
        <p:pic>
          <p:nvPicPr>
            <p:cNvPr id="18440" name="Picture 7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1" name="Picture 8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2" name="Picture 9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3" name="Picture 10" descr="flower[1][1][1][1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8436" name="Picture 13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533400"/>
            <a:ext cx="3962400" cy="2819400"/>
          </a:xfrm>
        </p:spPr>
      </p:pic>
      <p:pic>
        <p:nvPicPr>
          <p:cNvPr id="18437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429000"/>
            <a:ext cx="35052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3400"/>
            <a:ext cx="38862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Text Box 16"/>
          <p:cNvSpPr txBox="1"/>
          <p:nvPr/>
        </p:nvSpPr>
        <p:spPr>
          <a:xfrm>
            <a:off x="4343400" y="4114800"/>
            <a:ext cx="4267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latin typeface="Times New Roman" panose="02020603050405020304" pitchFamily="18" charset="0"/>
              </a:rPr>
              <a:t>Đất khô cằn, nức nẻ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5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19460" name="Picture 4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Text Box 5"/>
          <p:cNvSpPr txBox="1"/>
          <p:nvPr/>
        </p:nvSpPr>
        <p:spPr>
          <a:xfrm>
            <a:off x="2286000" y="2057400"/>
            <a:ext cx="3505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vi-VN" sz="1800" dirty="0"/>
          </a:p>
        </p:txBody>
      </p:sp>
      <p:sp>
        <p:nvSpPr>
          <p:cNvPr id="65542" name="Text Box 6"/>
          <p:cNvSpPr txBox="1"/>
          <p:nvPr/>
        </p:nvSpPr>
        <p:spPr>
          <a:xfrm>
            <a:off x="1295400" y="685800"/>
            <a:ext cx="6629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dirty="0">
                <a:solidFill>
                  <a:srgbClr val="6600CC"/>
                </a:solidFill>
              </a:rPr>
              <a:t>           </a:t>
            </a:r>
            <a:endParaRPr lang="en-US" altLang="vi-VN" sz="28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3" name="Picture 7" descr="286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226050"/>
            <a:ext cx="1676400" cy="163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8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Picture 9" descr="b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825" y="2286000"/>
            <a:ext cx="14001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Picture 11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Picture 12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780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8" name="Rectangle 13"/>
          <p:cNvSpPr/>
          <p:nvPr/>
        </p:nvSpPr>
        <p:spPr>
          <a:xfrm>
            <a:off x="533400" y="9906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4400" i="1" dirty="0">
                <a:solidFill>
                  <a:srgbClr val="FF3399"/>
                </a:solidFill>
                <a:latin typeface="Times New Roman" panose="02020603050405020304" pitchFamily="18" charset="0"/>
              </a:rPr>
              <a:t>Dặn dò bé yêu:</a:t>
            </a:r>
            <a:endParaRPr lang="en-US" altLang="vi-VN" sz="4400" i="1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9" name="Rectangle 14"/>
          <p:cNvSpPr/>
          <p:nvPr/>
        </p:nvSpPr>
        <p:spPr>
          <a:xfrm>
            <a:off x="914400" y="2332038"/>
            <a:ext cx="7086600" cy="36877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/>
            <a:r>
              <a:rPr lang="en-US" altLang="vi-VN" dirty="0">
                <a:solidFill>
                  <a:srgbClr val="0033CC"/>
                </a:solidFill>
                <a:latin typeface="Times New Roman" panose="02020603050405020304" pitchFamily="18" charset="0"/>
              </a:rPr>
              <a:t>Nhớ đội nón, che dù khi đi ngoài nắng.</a:t>
            </a:r>
            <a:endParaRPr lang="en-US" altLang="vi-VN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342900" lvl="0" indent="-342900" eaLnBrk="1" hangingPunct="1"/>
            <a:r>
              <a:rPr lang="en-US" altLang="vi-VN" dirty="0">
                <a:solidFill>
                  <a:srgbClr val="FF9900"/>
                </a:solidFill>
                <a:latin typeface="Times New Roman" panose="02020603050405020304" pitchFamily="18" charset="0"/>
              </a:rPr>
              <a:t>Không được đi ra ngoài lúc trưa nắng gắt.</a:t>
            </a:r>
            <a:endParaRPr lang="en-US" altLang="vi-VN" dirty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70" name="Picture 15" descr="av-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0125" y="4419600"/>
            <a:ext cx="1946275" cy="175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newsflash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20484" name="Picture 4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5" descr="IMAGE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83820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6" descr="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400" y="-457200"/>
            <a:ext cx="11658600" cy="769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7" descr="6110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838200"/>
            <a:ext cx="72390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Text Box 8"/>
          <p:cNvSpPr txBox="1"/>
          <p:nvPr/>
        </p:nvSpPr>
        <p:spPr>
          <a:xfrm>
            <a:off x="4648200" y="228600"/>
            <a:ext cx="2133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latin typeface="Times New Roman" panose="02020603050405020304" pitchFamily="18" charset="0"/>
              </a:rPr>
              <a:t>Gió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r"/>
    <p:sndAc>
      <p:stSnd loop="1">
        <p:snd r:embed="rId5" name="wind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21508" name="Picture 4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IMAGE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83820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400" y="-457200"/>
            <a:ext cx="11658600" cy="769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9" descr="6110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685800"/>
            <a:ext cx="7010400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2" name="Text Box 10"/>
          <p:cNvSpPr txBox="1"/>
          <p:nvPr/>
        </p:nvSpPr>
        <p:spPr>
          <a:xfrm>
            <a:off x="2743200" y="5791200"/>
            <a:ext cx="3276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vi-VN" sz="1800" dirty="0"/>
          </a:p>
        </p:txBody>
      </p:sp>
      <p:sp>
        <p:nvSpPr>
          <p:cNvPr id="21513" name="Text Box 11"/>
          <p:cNvSpPr txBox="1"/>
          <p:nvPr/>
        </p:nvSpPr>
        <p:spPr>
          <a:xfrm>
            <a:off x="2971800" y="5562600"/>
            <a:ext cx="3581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latin typeface="Times New Roman" panose="02020603050405020304" pitchFamily="18" charset="0"/>
              </a:rPr>
              <a:t>Gió thổi lá bay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  <p:sndAc>
      <p:stSnd loop="1">
        <p:snd r:embed="rId5" name="wind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4099" name="Picture 3" descr="611059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8001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60" name="Text Box 4"/>
          <p:cNvSpPr txBox="1"/>
          <p:nvPr/>
        </p:nvSpPr>
        <p:spPr>
          <a:xfrm>
            <a:off x="2971800" y="5638800"/>
            <a:ext cx="3733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FF0066"/>
                </a:solidFill>
              </a:rPr>
              <a:t>Mưa</a:t>
            </a:r>
            <a:endParaRPr lang="en-US" altLang="vi-VN" sz="4000" dirty="0">
              <a:solidFill>
                <a:srgbClr val="FF0066"/>
              </a:solidFill>
            </a:endParaRPr>
          </a:p>
        </p:txBody>
      </p:sp>
      <p:pic>
        <p:nvPicPr>
          <p:cNvPr id="4101" name="Picture 5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 dir="d"/>
    <p:sndAc>
      <p:stSnd loop="1">
        <p:snd r:embed="rId4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22532" name="Picture 4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5" descr="IMAGE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83820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6" descr="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400" y="-457200"/>
            <a:ext cx="11658600" cy="769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Picture 7" descr="30d19c283195ed8f14471a7342fbc283-6531068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905000"/>
            <a:ext cx="3276600" cy="4554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Picture 8" descr="3409ac4e3195ed8f59c41c1342fbc213-6523505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905000"/>
            <a:ext cx="36576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7" name="Text Box 10"/>
          <p:cNvSpPr txBox="1"/>
          <p:nvPr/>
        </p:nvSpPr>
        <p:spPr>
          <a:xfrm>
            <a:off x="2514600" y="762000"/>
            <a:ext cx="5638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latin typeface="Times New Roman" panose="02020603050405020304" pitchFamily="18" charset="0"/>
              </a:rPr>
              <a:t>Hoa rung rinh trong gió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u"/>
    <p:sndAc>
      <p:stSnd>
        <p:snd r:embed="rId6" name="wind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23556" name="Picture 4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5" descr="IMAGE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83820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5" name="Picture 7" descr="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33400"/>
            <a:ext cx="6553200" cy="4668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9" name="Text Box 8"/>
          <p:cNvSpPr txBox="1"/>
          <p:nvPr/>
        </p:nvSpPr>
        <p:spPr>
          <a:xfrm>
            <a:off x="1752600" y="5334000"/>
            <a:ext cx="6400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/>
              <a:t>Gió làm quay chong chóng</a:t>
            </a:r>
            <a:endParaRPr lang="en-US" altLang="vi-VN" sz="4000" dirty="0"/>
          </a:p>
        </p:txBody>
      </p:sp>
      <p:pic>
        <p:nvPicPr>
          <p:cNvPr id="23560" name="Picture 6" descr="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95400" y="-457200"/>
            <a:ext cx="11658600" cy="769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1000">
    <p:wipe dir="r"/>
    <p:sndAc>
      <p:stSnd>
        <p:snd r:embed="rId5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39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24580" name="Picture 4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5" descr="IMAGE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83820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6" descr="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400" y="-457200"/>
            <a:ext cx="11658600" cy="769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51" name="Picture 7" descr="anh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81000"/>
            <a:ext cx="7543800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4" name="Text Box 8"/>
          <p:cNvSpPr txBox="1"/>
          <p:nvPr/>
        </p:nvSpPr>
        <p:spPr>
          <a:xfrm>
            <a:off x="2819400" y="5638800"/>
            <a:ext cx="3886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latin typeface="Times New Roman" panose="02020603050405020304" pitchFamily="18" charset="0"/>
              </a:rPr>
              <a:t>Gió thổi mạnh.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5000">
    <p:zoom/>
    <p:sndAc>
      <p:stSnd>
        <p:snd r:embed="rId6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25604" name="Picture 4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5" descr="IMAGE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83820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6" descr="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400" y="-457200"/>
            <a:ext cx="11658600" cy="769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7" name="Text Box 8"/>
          <p:cNvSpPr txBox="1"/>
          <p:nvPr/>
        </p:nvSpPr>
        <p:spPr>
          <a:xfrm>
            <a:off x="2362200" y="5638800"/>
            <a:ext cx="5029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latin typeface="Times New Roman" panose="02020603050405020304" pitchFamily="18" charset="0"/>
              </a:rPr>
              <a:t>Cây ngã vì gió to</a:t>
            </a:r>
            <a:endParaRPr lang="en-US" altLang="vi-VN" sz="4000" dirty="0">
              <a:latin typeface="Times New Roman" panose="02020603050405020304" pitchFamily="18" charset="0"/>
            </a:endParaRPr>
          </a:p>
        </p:txBody>
      </p:sp>
      <p:pic>
        <p:nvPicPr>
          <p:cNvPr id="25608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990600"/>
            <a:ext cx="7010400" cy="4467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  <p:sndAc>
      <p:stSnd>
        <p:snd r:embed="rId5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26628" name="Picture 4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Text Box 5"/>
          <p:cNvSpPr txBox="1"/>
          <p:nvPr/>
        </p:nvSpPr>
        <p:spPr>
          <a:xfrm>
            <a:off x="2286000" y="2057400"/>
            <a:ext cx="3505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vi-VN" sz="1800" dirty="0"/>
          </a:p>
        </p:txBody>
      </p:sp>
      <p:sp>
        <p:nvSpPr>
          <p:cNvPr id="62470" name="Text Box 6"/>
          <p:cNvSpPr txBox="1"/>
          <p:nvPr/>
        </p:nvSpPr>
        <p:spPr>
          <a:xfrm>
            <a:off x="1295400" y="685800"/>
            <a:ext cx="6629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dirty="0">
                <a:solidFill>
                  <a:srgbClr val="6600CC"/>
                </a:solidFill>
              </a:rPr>
              <a:t>           </a:t>
            </a:r>
            <a:endParaRPr lang="en-US" altLang="vi-VN" sz="28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31" name="Picture 7" descr="286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226050"/>
            <a:ext cx="1676400" cy="163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8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3" name="Picture 9" descr="b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825" y="2286000"/>
            <a:ext cx="14001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4" name="Picture 10" descr="animated_animal%20rabbi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4191000"/>
            <a:ext cx="3581400" cy="184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5" name="Picture 11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6" name="Picture 12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780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7" name="Rectangle 13"/>
          <p:cNvSpPr/>
          <p:nvPr/>
        </p:nvSpPr>
        <p:spPr>
          <a:xfrm>
            <a:off x="1828800" y="1450975"/>
            <a:ext cx="3521075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Nhớ lời cô dặn</a:t>
            </a:r>
            <a:endParaRPr lang="en-US" altLang="vi-V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8" name="Text Box 14"/>
          <p:cNvSpPr txBox="1"/>
          <p:nvPr/>
        </p:nvSpPr>
        <p:spPr>
          <a:xfrm>
            <a:off x="1828800" y="2895600"/>
            <a:ext cx="5867400" cy="1370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FF00"/>
                </a:solidFill>
                <a:latin typeface="Times New Roman" panose="02020603050405020304" pitchFamily="18" charset="0"/>
              </a:rPr>
              <a:t>Khi gặp gió to phải tìm nơi trú ẩn.</a:t>
            </a:r>
            <a:endParaRPr lang="en-US" altLang="vi-VN" sz="2400" dirty="0">
              <a:solidFill>
                <a:srgbClr val="00FF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FF9900"/>
                </a:solidFill>
                <a:latin typeface="Times New Roman" panose="02020603050405020304" pitchFamily="18" charset="0"/>
              </a:rPr>
              <a:t>Nên đeo kính để tránh bụi.</a:t>
            </a:r>
            <a:endParaRPr lang="en-US" altLang="vi-VN" sz="2400" dirty="0">
              <a:solidFill>
                <a:srgbClr val="FF99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7937" y="0"/>
            <a:ext cx="8839200" cy="67056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numCol="1" anchor="t" anchorCtr="0" compatLnSpc="1"/>
          <a:p>
            <a:pPr algn="ctr"/>
            <a:endParaRPr lang="vi-VN" alt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alt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vi-VN" alt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vi-VN" alt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vi-VN" alt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vi-VN" alt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</a:t>
            </a:r>
            <a:r>
              <a:rPr lang="vi-VN" altLang="x-none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 :Cho tôi đi l</a:t>
            </a:r>
            <a:r>
              <a:rPr lang="vi-VN" altLang="x-none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mưa</a:t>
            </a:r>
            <a:endParaRPr lang="vi-VN" altLang="x-none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1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00" y="2743200"/>
            <a:ext cx="19558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963" y="1485900"/>
            <a:ext cx="1951037" cy="148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0"/>
            <a:ext cx="1712913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550" y="5661025"/>
            <a:ext cx="1976438" cy="195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0" y="5902325"/>
            <a:ext cx="2105025" cy="1468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475" y="-657225"/>
            <a:ext cx="2143125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038" y="-590550"/>
            <a:ext cx="2132012" cy="214312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</p:pic>
      <p:pic>
        <p:nvPicPr>
          <p:cNvPr id="27658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638" y="-114300"/>
            <a:ext cx="2806700" cy="2790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9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2650" y="-180975"/>
            <a:ext cx="2986088" cy="292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7238" y="5467350"/>
            <a:ext cx="2135187" cy="214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hoToiDiLamMuaVoi-VA-4763900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27525" y="4648200"/>
            <a:ext cx="487363" cy="487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28676" name="Picture 4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 descr="IMAGE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83820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6" descr="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7800" y="-381000"/>
            <a:ext cx="11658600" cy="769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9" name="Text Box 9"/>
          <p:cNvSpPr txBox="1"/>
          <p:nvPr/>
        </p:nvSpPr>
        <p:spPr>
          <a:xfrm>
            <a:off x="1752600" y="1066800"/>
            <a:ext cx="6781800" cy="435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70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Chúc các bé</a:t>
            </a:r>
            <a:endParaRPr lang="en-US" altLang="vi-VN" sz="7000" i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70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chăm ngoan,</a:t>
            </a:r>
            <a:endParaRPr lang="en-US" altLang="vi-VN" sz="7000" i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70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học giỏi!</a:t>
            </a:r>
            <a:endParaRPr lang="en-US" altLang="vi-VN" sz="7000" i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80" name="Picture 10" descr="6719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52578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Picture 11" descr="6719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6388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12" descr="4B3719F2663C4C139ADBA43FE6AA22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533400"/>
            <a:ext cx="828675" cy="1895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13" descr="6702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3733800"/>
            <a:ext cx="1676400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7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Text Box 2"/>
          <p:cNvSpPr txBox="1"/>
          <p:nvPr/>
        </p:nvSpPr>
        <p:spPr>
          <a:xfrm>
            <a:off x="1981200" y="5867400"/>
            <a:ext cx="5105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CC0000"/>
                </a:solidFill>
              </a:rPr>
              <a:t>Mưa cung cấp nước.</a:t>
            </a:r>
            <a:endParaRPr lang="en-US" altLang="vi-VN" sz="4000" dirty="0">
              <a:solidFill>
                <a:srgbClr val="CC0000"/>
              </a:solidFill>
            </a:endParaRPr>
          </a:p>
        </p:txBody>
      </p:sp>
      <p:pic>
        <p:nvPicPr>
          <p:cNvPr id="5123" name="Picture 3" descr="6110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381000"/>
            <a:ext cx="77724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 dir="l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6148" name="Picture 4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309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57200"/>
            <a:ext cx="3048000" cy="217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310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1000"/>
            <a:ext cx="35814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311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72000"/>
            <a:ext cx="43434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8312" name="Oval 8"/>
          <p:cNvSpPr/>
          <p:nvPr/>
        </p:nvSpPr>
        <p:spPr>
          <a:xfrm>
            <a:off x="1752600" y="2743200"/>
            <a:ext cx="6019800" cy="1143000"/>
          </a:xfrm>
          <a:prstGeom prst="ellipse">
            <a:avLst/>
          </a:prstGeom>
          <a:solidFill>
            <a:srgbClr val="66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4000" dirty="0">
                <a:solidFill>
                  <a:srgbClr val="FF3399"/>
                </a:solidFill>
              </a:rPr>
              <a:t>Động vật có nước uống</a:t>
            </a:r>
            <a:endParaRPr lang="en-US" altLang="vi-VN" sz="4000" dirty="0">
              <a:solidFill>
                <a:srgbClr val="FF3399"/>
              </a:solidFill>
            </a:endParaRPr>
          </a:p>
        </p:txBody>
      </p:sp>
      <p:sp>
        <p:nvSpPr>
          <p:cNvPr id="98313" name="Oval 9"/>
          <p:cNvSpPr/>
          <p:nvPr/>
        </p:nvSpPr>
        <p:spPr>
          <a:xfrm>
            <a:off x="5791200" y="3962400"/>
            <a:ext cx="2286000" cy="2362200"/>
          </a:xfrm>
          <a:prstGeom prst="ellipse">
            <a:avLst/>
          </a:prstGeom>
          <a:solidFill>
            <a:srgbClr val="FF33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4000" dirty="0">
                <a:solidFill>
                  <a:srgbClr val="FFFF00"/>
                </a:solidFill>
              </a:rPr>
              <a:t>Thực vật </a:t>
            </a:r>
            <a:endParaRPr lang="en-US" altLang="vi-VN" sz="4000" dirty="0">
              <a:solidFill>
                <a:srgbClr val="FFFF00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4000" dirty="0">
                <a:solidFill>
                  <a:srgbClr val="FFFF00"/>
                </a:solidFill>
              </a:rPr>
              <a:t>tươi tốt</a:t>
            </a:r>
            <a:endParaRPr lang="en-US" altLang="vi-VN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0">
    <p:cover dir="lu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3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 animBg="1"/>
      <p:bldP spid="983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9330" name="Picture 2" descr="rain25oa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33400" y="0"/>
            <a:ext cx="8382000" cy="5791200"/>
          </a:xfrm>
        </p:spPr>
      </p:pic>
      <p:sp>
        <p:nvSpPr>
          <p:cNvPr id="99331" name="Text Box 3"/>
          <p:cNvSpPr txBox="1"/>
          <p:nvPr/>
        </p:nvSpPr>
        <p:spPr>
          <a:xfrm>
            <a:off x="2209800" y="6019800"/>
            <a:ext cx="5486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chemeClr val="accent2"/>
                </a:solidFill>
              </a:rPr>
              <a:t>Mưa to.</a:t>
            </a:r>
            <a:endParaRPr lang="en-US" altLang="vi-VN" sz="4000" dirty="0">
              <a:solidFill>
                <a:schemeClr val="accent2"/>
              </a:solidFill>
            </a:endParaRPr>
          </a:p>
        </p:txBody>
      </p:sp>
      <p:pic>
        <p:nvPicPr>
          <p:cNvPr id="7172" name="Picture 4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dissolve/>
    <p:sndAc>
      <p:stSnd loop="1"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8195" name="Picture 3" descr="611095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80772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356" name="Text Box 4"/>
          <p:cNvSpPr txBox="1"/>
          <p:nvPr/>
        </p:nvSpPr>
        <p:spPr>
          <a:xfrm>
            <a:off x="1524000" y="5791200"/>
            <a:ext cx="7162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33CC33"/>
                </a:solidFill>
              </a:rPr>
              <a:t>Sấm chớp trong khi mưa.</a:t>
            </a:r>
            <a:endParaRPr lang="en-US" altLang="vi-VN" sz="4000" dirty="0">
              <a:solidFill>
                <a:srgbClr val="33CC33"/>
              </a:solidFill>
            </a:endParaRPr>
          </a:p>
        </p:txBody>
      </p:sp>
      <p:pic>
        <p:nvPicPr>
          <p:cNvPr id="8197" name="Picture 5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378" name="Picture 2" descr="01">
            <a:hlinkClick r:id="rId1"/>
          </p:cNvPr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533400"/>
            <a:ext cx="5029200" cy="2438400"/>
          </a:xfrm>
        </p:spPr>
      </p:pic>
      <p:pic>
        <p:nvPicPr>
          <p:cNvPr id="921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276600"/>
            <a:ext cx="25908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276600"/>
            <a:ext cx="25146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76400"/>
            <a:ext cx="2514600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2667000" y="5715000"/>
            <a:ext cx="495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/>
              <a:t>Tác hại của mưa to</a:t>
            </a:r>
            <a:endParaRPr lang="en-US" altLang="vi-VN" sz="4000" dirty="0"/>
          </a:p>
        </p:txBody>
      </p:sp>
      <p:pic>
        <p:nvPicPr>
          <p:cNvPr id="9223" name="Picture 7" descr="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newsflash/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3"/>
          <p:cNvSpPr txBox="1"/>
          <p:nvPr/>
        </p:nvSpPr>
        <p:spPr>
          <a:xfrm>
            <a:off x="3810000" y="5715000"/>
            <a:ext cx="1752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vi-VN" sz="1800" dirty="0"/>
          </a:p>
        </p:txBody>
      </p:sp>
      <p:sp>
        <p:nvSpPr>
          <p:cNvPr id="10243" name="WordArt 4"/>
          <p:cNvSpPr>
            <a:spLocks noTextEdit="1"/>
          </p:cNvSpPr>
          <p:nvPr/>
        </p:nvSpPr>
        <p:spPr>
          <a:xfrm>
            <a:off x="2628900" y="1700213"/>
            <a:ext cx="2362200" cy="7620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p>
            <a:pPr algn="ctr"/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-4762" y="-26987"/>
            <a:ext cx="9148762" cy="1295400"/>
          </a:xfrm>
          <a:blipFill rotWithShape="1">
            <a:blip r:embed="rId1"/>
          </a:blipFill>
        </p:spPr>
        <p:txBody>
          <a:bodyPr vert="horz" wrap="square" lIns="91440" tIns="45720" rIns="91440" bIns="45720" anchor="ctr" anchorCtr="0"/>
          <a:p>
            <a:r>
              <a:rPr lang="vi-VN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endParaRPr lang="vi-VN" altLang="vi-VN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5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762" y="1295400"/>
            <a:ext cx="9148762" cy="5562600"/>
          </a:xfrm>
        </p:spPr>
      </p:pic>
    </p:spTree>
  </p:cSld>
  <p:clrMapOvr>
    <a:masterClrMapping/>
  </p:clrMapOvr>
  <p:transition spd="slow">
    <p:wheel spokes="4"/>
    <p:sndAc>
      <p:stSnd>
        <p:snd r:embed="rId3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vi-VN" altLang="vi-VN" dirty="0"/>
          </a:p>
        </p:txBody>
      </p:sp>
      <p:pic>
        <p:nvPicPr>
          <p:cNvPr id="11268" name="Picture 4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5"/>
          <p:cNvSpPr txBox="1"/>
          <p:nvPr/>
        </p:nvSpPr>
        <p:spPr>
          <a:xfrm>
            <a:off x="2286000" y="2057400"/>
            <a:ext cx="3505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vi-VN" sz="1800" dirty="0"/>
          </a:p>
        </p:txBody>
      </p:sp>
      <p:sp>
        <p:nvSpPr>
          <p:cNvPr id="103430" name="Text Box 6"/>
          <p:cNvSpPr txBox="1"/>
          <p:nvPr/>
        </p:nvSpPr>
        <p:spPr>
          <a:xfrm>
            <a:off x="1295400" y="685800"/>
            <a:ext cx="6629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dirty="0">
                <a:solidFill>
                  <a:srgbClr val="6600CC"/>
                </a:solidFill>
              </a:rPr>
              <a:t>           </a:t>
            </a:r>
            <a:endParaRPr lang="en-US" altLang="vi-VN" sz="28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71" name="Picture 7" descr="286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226050"/>
            <a:ext cx="1676400" cy="163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8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9" descr="b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825" y="2286000"/>
            <a:ext cx="14001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10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11" descr="28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780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6" name="Rectangle 12"/>
          <p:cNvSpPr/>
          <p:nvPr/>
        </p:nvSpPr>
        <p:spPr>
          <a:xfrm>
            <a:off x="1524000" y="2590800"/>
            <a:ext cx="6477000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FF3399"/>
                </a:solidFill>
                <a:latin typeface="Times New Roman" panose="02020603050405020304" pitchFamily="18" charset="0"/>
              </a:rPr>
              <a:t>Không ra ngoài khi trời mưa to.</a:t>
            </a:r>
            <a:endParaRPr lang="en-US" altLang="vi-VN" sz="2400" dirty="0">
              <a:solidFill>
                <a:srgbClr val="FF3399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FF00"/>
                </a:solidFill>
                <a:latin typeface="Times New Roman" panose="02020603050405020304" pitchFamily="18" charset="0"/>
              </a:rPr>
              <a:t>Khi gặp mưa phải tìm nơi trú ẩn.</a:t>
            </a:r>
            <a:endParaRPr lang="en-US" altLang="vi-VN" sz="2400" dirty="0">
              <a:solidFill>
                <a:srgbClr val="00FF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Không được tắm và uống nước mưa.</a:t>
            </a:r>
            <a:endParaRPr lang="en-US" altLang="vi-VN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>
                <a:solidFill>
                  <a:schemeClr val="hlink"/>
                </a:solidFill>
                <a:latin typeface="Times New Roman" panose="02020603050405020304" pitchFamily="18" charset="0"/>
              </a:rPr>
              <a:t>Đi mưa phải mặc áo mưa, che dù và đi cùng với người lớn.</a:t>
            </a:r>
            <a:endParaRPr lang="en-US" altLang="vi-VN" sz="24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vi-VN" sz="2400" dirty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7" name="Text Box 13"/>
          <p:cNvSpPr txBox="1"/>
          <p:nvPr/>
        </p:nvSpPr>
        <p:spPr>
          <a:xfrm>
            <a:off x="1905000" y="1066800"/>
            <a:ext cx="5562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i="1" dirty="0">
                <a:solidFill>
                  <a:srgbClr val="009900"/>
                </a:solidFill>
                <a:latin typeface="Times New Roman" panose="02020603050405020304" pitchFamily="18" charset="0"/>
              </a:rPr>
              <a:t>Bé ngoan hãy nhớ!</a:t>
            </a:r>
            <a:endParaRPr lang="en-US" altLang="vi-VN" sz="4400" i="1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943</Words>
  <Application>WPS Slides</Application>
  <PresentationFormat/>
  <Paragraphs>99</Paragraphs>
  <Slides>26</Slides>
  <Notes>0</Notes>
  <HiddenSlides>1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Cầu Vồng</vt:lpstr>
      <vt:lpstr>PowerPoint 演示文稿</vt:lpstr>
      <vt:lpstr>PowerPoint 演示文稿</vt:lpstr>
      <vt:lpstr>PowerPoint 演示文稿</vt:lpstr>
      <vt:lpstr>PowerPoint 演示文稿</vt:lpstr>
      <vt:lpstr>Tác dụng của nắng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Mlo H thanh</cp:lastModifiedBy>
  <cp:revision>42</cp:revision>
  <dcterms:created xsi:type="dcterms:W3CDTF">2008-10-27T13:56:00Z</dcterms:created>
  <dcterms:modified xsi:type="dcterms:W3CDTF">2025-04-18T16:07:13Z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0BA55939FD784710835E6F0E1D14462F_13</vt:lpwstr>
  </property>
  <property fmtid="{D5CDD505-2E9C-101B-9397-08002B2CF9AE}" pid="3" name="KSOProductBuildVer">
    <vt:lpwstr>1033-12.2.0.20795</vt:lpwstr>
  </property>
</Properties>
</file>